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21"/>
  </p:notesMasterIdLst>
  <p:sldIdLst>
    <p:sldId id="257" r:id="rId4"/>
    <p:sldId id="258" r:id="rId5"/>
    <p:sldId id="259" r:id="rId6"/>
    <p:sldId id="260" r:id="rId7"/>
    <p:sldId id="321" r:id="rId8"/>
    <p:sldId id="322" r:id="rId9"/>
    <p:sldId id="323" r:id="rId10"/>
    <p:sldId id="324" r:id="rId11"/>
    <p:sldId id="325" r:id="rId12"/>
    <p:sldId id="326" r:id="rId13"/>
    <p:sldId id="328" r:id="rId14"/>
    <p:sldId id="329" r:id="rId15"/>
    <p:sldId id="331" r:id="rId16"/>
    <p:sldId id="330" r:id="rId17"/>
    <p:sldId id="333" r:id="rId18"/>
    <p:sldId id="332" r:id="rId19"/>
    <p:sldId id="334" r:id="rId20"/>
    <p:sldId id="335" r:id="rId22"/>
    <p:sldId id="336" r:id="rId23"/>
    <p:sldId id="311" r:id="rId24"/>
    <p:sldId id="261" r:id="rId25"/>
    <p:sldId id="301" r:id="rId26"/>
    <p:sldId id="302" r:id="rId27"/>
    <p:sldId id="276" r:id="rId28"/>
    <p:sldId id="303" r:id="rId29"/>
    <p:sldId id="337" r:id="rId30"/>
    <p:sldId id="338" r:id="rId31"/>
    <p:sldId id="300" r:id="rId32"/>
    <p:sldId id="262" r:id="rId33"/>
    <p:sldId id="274" r:id="rId34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-636" y="-84"/>
      </p:cViewPr>
      <p:guideLst>
        <p:guide orient="horz" pos="2160"/>
        <p:guide orient="horz" pos="98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zh-CN" dirty="0"/>
              <a:t>单击此处编辑母版标题样式</a:t>
            </a:r>
            <a:endParaRPr lang="zh-CN" altLang="zh-CN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zh-CN" dirty="0"/>
              <a:t>单击此处编辑母版文本样式</a:t>
            </a:r>
            <a:endParaRPr lang="zh-CN" altLang="zh-CN" dirty="0"/>
          </a:p>
          <a:p>
            <a:pPr lvl="1"/>
            <a:r>
              <a:rPr lang="zh-CN" altLang="zh-CN" dirty="0"/>
              <a:t>第二级</a:t>
            </a:r>
            <a:endParaRPr lang="zh-CN" altLang="zh-CN" dirty="0"/>
          </a:p>
          <a:p>
            <a:pPr lvl="2"/>
            <a:r>
              <a:rPr lang="zh-CN" altLang="zh-CN" dirty="0"/>
              <a:t>第三级</a:t>
            </a:r>
            <a:endParaRPr lang="zh-CN" altLang="zh-CN" dirty="0"/>
          </a:p>
          <a:p>
            <a:pPr lvl="3"/>
            <a:r>
              <a:rPr lang="zh-CN" altLang="zh-CN" dirty="0"/>
              <a:t>第四级</a:t>
            </a:r>
            <a:endParaRPr lang="zh-CN" altLang="zh-CN" dirty="0"/>
          </a:p>
          <a:p>
            <a:pPr lvl="4"/>
            <a:r>
              <a:rPr lang="zh-CN" altLang="zh-CN" dirty="0"/>
              <a:t>第五级</a:t>
            </a:r>
            <a:endParaRPr lang="zh-CN" altLang="zh-CN" dirty="0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/>
  <p:txStyles>
    <p:titleStyle>
      <a:lvl1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 Light" panose="020F0302020204030204" charset="0"/>
        </a:defRPr>
      </a:lvl1pPr>
      <a:lvl2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2pPr>
      <a:lvl3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3pPr>
      <a:lvl4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4pPr>
      <a:lvl5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zh-CN" dirty="0"/>
              <a:t>单击此处编辑母版标题样式</a:t>
            </a:r>
            <a:endParaRPr lang="zh-CN" altLang="zh-CN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zh-CN" dirty="0"/>
              <a:t>单击此处编辑母版文本样式</a:t>
            </a:r>
            <a:endParaRPr lang="zh-CN" altLang="zh-CN" dirty="0"/>
          </a:p>
          <a:p>
            <a:pPr lvl="1"/>
            <a:r>
              <a:rPr lang="zh-CN" altLang="zh-CN" dirty="0"/>
              <a:t>第二级</a:t>
            </a:r>
            <a:endParaRPr lang="zh-CN" altLang="zh-CN" dirty="0"/>
          </a:p>
          <a:p>
            <a:pPr lvl="2"/>
            <a:r>
              <a:rPr lang="zh-CN" altLang="zh-CN" dirty="0"/>
              <a:t>第三级</a:t>
            </a:r>
            <a:endParaRPr lang="zh-CN" altLang="zh-CN" dirty="0"/>
          </a:p>
          <a:p>
            <a:pPr lvl="3"/>
            <a:r>
              <a:rPr lang="zh-CN" altLang="zh-CN" dirty="0"/>
              <a:t>第四级</a:t>
            </a:r>
            <a:endParaRPr lang="zh-CN" altLang="zh-CN" dirty="0"/>
          </a:p>
          <a:p>
            <a:pPr lvl="4"/>
            <a:r>
              <a:rPr lang="zh-CN" altLang="zh-CN" dirty="0"/>
              <a:t>第五级</a:t>
            </a:r>
            <a:endParaRPr lang="zh-CN" altLang="zh-CN" dirty="0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/>
  <p:txStyles>
    <p:titleStyle>
      <a:lvl1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 Light" panose="020F0302020204030204" charset="0"/>
        </a:defRPr>
      </a:lvl1pPr>
      <a:lvl2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2pPr>
      <a:lvl3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3pPr>
      <a:lvl4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4pPr>
      <a:lvl5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9.png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image" Target="../media/image20.png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4.xml"/><Relationship Id="rId4" Type="http://schemas.openxmlformats.org/officeDocument/2006/relationships/image" Target="../media/image23.png"/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5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2052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7" name="任意多边形 10"/>
          <p:cNvSpPr/>
          <p:nvPr/>
        </p:nvSpPr>
        <p:spPr>
          <a:xfrm rot="5400000">
            <a:off x="8237538" y="2312988"/>
            <a:ext cx="2339975" cy="446087"/>
          </a:xfrm>
          <a:custGeom>
            <a:avLst/>
            <a:gdLst>
              <a:gd name="txL" fmla="*/ 0 w 2409826"/>
              <a:gd name="txT" fmla="*/ 0 h 396002"/>
              <a:gd name="txR" fmla="*/ 2409826 w 2409826"/>
              <a:gd name="txB" fmla="*/ 396002 h 396002"/>
            </a:gdLst>
            <a:ahLst/>
            <a:cxnLst>
              <a:cxn ang="0">
                <a:pos x="0" y="446088"/>
              </a:cxn>
              <a:cxn ang="0">
                <a:pos x="0" y="1"/>
              </a:cxn>
              <a:cxn ang="0">
                <a:pos x="1" y="1"/>
              </a:cxn>
              <a:cxn ang="0">
                <a:pos x="1" y="0"/>
              </a:cxn>
              <a:cxn ang="0">
                <a:pos x="2339975" y="0"/>
              </a:cxn>
              <a:cxn ang="0">
                <a:pos x="2339975" y="1"/>
              </a:cxn>
              <a:cxn ang="0">
                <a:pos x="2339975" y="1"/>
              </a:cxn>
              <a:cxn ang="0">
                <a:pos x="2339975" y="446088"/>
              </a:cxn>
              <a:cxn ang="0">
                <a:pos x="2219739" y="446088"/>
              </a:cxn>
              <a:cxn ang="0">
                <a:pos x="2219739" y="139487"/>
              </a:cxn>
              <a:cxn ang="0">
                <a:pos x="120236" y="139487"/>
              </a:cxn>
              <a:cxn ang="0">
                <a:pos x="120236" y="446088"/>
              </a:cxn>
            </a:cxnLst>
            <a:rect l="txL" t="txT" r="txR" b="txB"/>
            <a:pathLst>
              <a:path w="2409826" h="396002">
                <a:moveTo>
                  <a:pt x="0" y="396002"/>
                </a:moveTo>
                <a:lnTo>
                  <a:pt x="0" y="1"/>
                </a:lnTo>
                <a:lnTo>
                  <a:pt x="1" y="1"/>
                </a:lnTo>
                <a:lnTo>
                  <a:pt x="1" y="0"/>
                </a:lnTo>
                <a:lnTo>
                  <a:pt x="2409826" y="0"/>
                </a:lnTo>
                <a:lnTo>
                  <a:pt x="2409826" y="1"/>
                </a:lnTo>
                <a:lnTo>
                  <a:pt x="2409826" y="1"/>
                </a:lnTo>
                <a:lnTo>
                  <a:pt x="2409826" y="396002"/>
                </a:lnTo>
                <a:lnTo>
                  <a:pt x="2286001" y="396002"/>
                </a:lnTo>
                <a:lnTo>
                  <a:pt x="2286001" y="123826"/>
                </a:lnTo>
                <a:lnTo>
                  <a:pt x="123825" y="123826"/>
                </a:lnTo>
                <a:lnTo>
                  <a:pt x="123825" y="396002"/>
                </a:lnTo>
                <a:lnTo>
                  <a:pt x="0" y="396002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12700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78" name="任意多边形 11"/>
          <p:cNvSpPr/>
          <p:nvPr/>
        </p:nvSpPr>
        <p:spPr>
          <a:xfrm rot="-5400000" flipH="1">
            <a:off x="1611313" y="2312988"/>
            <a:ext cx="2339975" cy="446087"/>
          </a:xfrm>
          <a:custGeom>
            <a:avLst/>
            <a:gdLst>
              <a:gd name="txL" fmla="*/ 0 w 2409826"/>
              <a:gd name="txT" fmla="*/ 0 h 396002"/>
              <a:gd name="txR" fmla="*/ 2409826 w 2409826"/>
              <a:gd name="txB" fmla="*/ 396002 h 396002"/>
            </a:gdLst>
            <a:ahLst/>
            <a:cxnLst>
              <a:cxn ang="0">
                <a:pos x="0" y="446088"/>
              </a:cxn>
              <a:cxn ang="0">
                <a:pos x="0" y="1"/>
              </a:cxn>
              <a:cxn ang="0">
                <a:pos x="1" y="1"/>
              </a:cxn>
              <a:cxn ang="0">
                <a:pos x="1" y="0"/>
              </a:cxn>
              <a:cxn ang="0">
                <a:pos x="2339975" y="0"/>
              </a:cxn>
              <a:cxn ang="0">
                <a:pos x="2339975" y="1"/>
              </a:cxn>
              <a:cxn ang="0">
                <a:pos x="2339975" y="1"/>
              </a:cxn>
              <a:cxn ang="0">
                <a:pos x="2339975" y="446088"/>
              </a:cxn>
              <a:cxn ang="0">
                <a:pos x="2219739" y="446088"/>
              </a:cxn>
              <a:cxn ang="0">
                <a:pos x="2219739" y="139487"/>
              </a:cxn>
              <a:cxn ang="0">
                <a:pos x="120236" y="139487"/>
              </a:cxn>
              <a:cxn ang="0">
                <a:pos x="120236" y="446088"/>
              </a:cxn>
            </a:cxnLst>
            <a:rect l="txL" t="txT" r="txR" b="txB"/>
            <a:pathLst>
              <a:path w="2409826" h="396002">
                <a:moveTo>
                  <a:pt x="0" y="396002"/>
                </a:moveTo>
                <a:lnTo>
                  <a:pt x="0" y="1"/>
                </a:lnTo>
                <a:lnTo>
                  <a:pt x="1" y="1"/>
                </a:lnTo>
                <a:lnTo>
                  <a:pt x="1" y="0"/>
                </a:lnTo>
                <a:lnTo>
                  <a:pt x="2409826" y="0"/>
                </a:lnTo>
                <a:lnTo>
                  <a:pt x="2409826" y="1"/>
                </a:lnTo>
                <a:lnTo>
                  <a:pt x="2409826" y="1"/>
                </a:lnTo>
                <a:lnTo>
                  <a:pt x="2409826" y="396002"/>
                </a:lnTo>
                <a:lnTo>
                  <a:pt x="2286001" y="396002"/>
                </a:lnTo>
                <a:lnTo>
                  <a:pt x="2286001" y="123826"/>
                </a:lnTo>
                <a:lnTo>
                  <a:pt x="123825" y="123826"/>
                </a:lnTo>
                <a:lnTo>
                  <a:pt x="123825" y="396002"/>
                </a:lnTo>
                <a:lnTo>
                  <a:pt x="0" y="396002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12700">
            <a:noFill/>
          </a:ln>
        </p:spPr>
        <p:txBody>
          <a:bodyPr/>
          <a:p>
            <a:endParaRPr lang="zh-CN" altLang="en-US"/>
          </a:p>
        </p:txBody>
      </p:sp>
      <p:grpSp>
        <p:nvGrpSpPr>
          <p:cNvPr id="3079" name="Group 7"/>
          <p:cNvGrpSpPr/>
          <p:nvPr/>
        </p:nvGrpSpPr>
        <p:grpSpPr>
          <a:xfrm>
            <a:off x="2675891" y="1682115"/>
            <a:ext cx="6838950" cy="1915787"/>
            <a:chOff x="-943639" y="205853"/>
            <a:chExt cx="6839164" cy="1916843"/>
          </a:xfrm>
        </p:grpSpPr>
        <p:sp>
          <p:nvSpPr>
            <p:cNvPr id="2060" name="文本框 6"/>
            <p:cNvSpPr/>
            <p:nvPr/>
          </p:nvSpPr>
          <p:spPr>
            <a:xfrm>
              <a:off x="-943639" y="205853"/>
              <a:ext cx="6839164" cy="13227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4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Android战棋类手机游戏应用</a:t>
              </a:r>
              <a:endPara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4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总评审</a:t>
              </a:r>
              <a:endPara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2061" name="文本框 9"/>
            <p:cNvSpPr/>
            <p:nvPr/>
          </p:nvSpPr>
          <p:spPr>
            <a:xfrm>
              <a:off x="14427" y="1600438"/>
              <a:ext cx="4707403" cy="52225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 panose="020F0502020204030204" pitchFamily="34" charset="0"/>
                </a:rPr>
                <a:t>Zhejiang University City College</a:t>
              </a:r>
              <a:endParaRPr lang="en-US" altLang="zh-CN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sp>
        <p:nvSpPr>
          <p:cNvPr id="20" name="Freeform 7"/>
          <p:cNvSpPr>
            <a:spLocks noChangeAspect="1" noEditPoints="1"/>
          </p:cNvSpPr>
          <p:nvPr/>
        </p:nvSpPr>
        <p:spPr bwMode="auto">
          <a:xfrm>
            <a:off x="4902200" y="5542915"/>
            <a:ext cx="609600" cy="615315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lIns="91416" tIns="45708" rIns="91416" bIns="4570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6"/>
          <p:cNvSpPr txBox="1"/>
          <p:nvPr/>
        </p:nvSpPr>
        <p:spPr>
          <a:xfrm>
            <a:off x="5718175" y="5662930"/>
            <a:ext cx="1885950" cy="397510"/>
          </a:xfrm>
          <a:prstGeom prst="rect">
            <a:avLst/>
          </a:prstGeom>
          <a:noFill/>
        </p:spPr>
        <p:txBody>
          <a:bodyPr wrap="square" lIns="91416" tIns="45708" rIns="91416" bIns="45708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组号：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G02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7"/>
          <p:cNvSpPr txBox="1"/>
          <p:nvPr/>
        </p:nvSpPr>
        <p:spPr>
          <a:xfrm>
            <a:off x="1285240" y="5652135"/>
            <a:ext cx="2682240" cy="397510"/>
          </a:xfrm>
          <a:prstGeom prst="rect">
            <a:avLst/>
          </a:prstGeom>
          <a:noFill/>
        </p:spPr>
        <p:txBody>
          <a:bodyPr wrap="square" lIns="91416" tIns="45708" rIns="91416" bIns="45708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指导老师：杨枨 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reeform 8"/>
          <p:cNvSpPr>
            <a:spLocks noChangeAspect="1" noEditPoints="1"/>
          </p:cNvSpPr>
          <p:nvPr/>
        </p:nvSpPr>
        <p:spPr bwMode="auto">
          <a:xfrm>
            <a:off x="541655" y="5542915"/>
            <a:ext cx="612775" cy="615315"/>
          </a:xfrm>
          <a:custGeom>
            <a:avLst/>
            <a:gdLst>
              <a:gd name="T0" fmla="*/ 422 w 422"/>
              <a:gd name="T1" fmla="*/ 211 h 422"/>
              <a:gd name="T2" fmla="*/ 0 w 422"/>
              <a:gd name="T3" fmla="*/ 211 h 422"/>
              <a:gd name="T4" fmla="*/ 340 w 422"/>
              <a:gd name="T5" fmla="*/ 117 h 422"/>
              <a:gd name="T6" fmla="*/ 345 w 422"/>
              <a:gd name="T7" fmla="*/ 123 h 422"/>
              <a:gd name="T8" fmla="*/ 344 w 422"/>
              <a:gd name="T9" fmla="*/ 226 h 422"/>
              <a:gd name="T10" fmla="*/ 340 w 422"/>
              <a:gd name="T11" fmla="*/ 227 h 422"/>
              <a:gd name="T12" fmla="*/ 217 w 422"/>
              <a:gd name="T13" fmla="*/ 226 h 422"/>
              <a:gd name="T14" fmla="*/ 215 w 422"/>
              <a:gd name="T15" fmla="*/ 222 h 422"/>
              <a:gd name="T16" fmla="*/ 286 w 422"/>
              <a:gd name="T17" fmla="*/ 164 h 422"/>
              <a:gd name="T18" fmla="*/ 215 w 422"/>
              <a:gd name="T19" fmla="*/ 171 h 422"/>
              <a:gd name="T20" fmla="*/ 217 w 422"/>
              <a:gd name="T21" fmla="*/ 119 h 422"/>
              <a:gd name="T22" fmla="*/ 220 w 422"/>
              <a:gd name="T23" fmla="*/ 117 h 422"/>
              <a:gd name="T24" fmla="*/ 220 w 422"/>
              <a:gd name="T25" fmla="*/ 96 h 422"/>
              <a:gd name="T26" fmla="*/ 202 w 422"/>
              <a:gd name="T27" fmla="*/ 104 h 422"/>
              <a:gd name="T28" fmla="*/ 194 w 422"/>
              <a:gd name="T29" fmla="*/ 174 h 422"/>
              <a:gd name="T30" fmla="*/ 186 w 422"/>
              <a:gd name="T31" fmla="*/ 166 h 422"/>
              <a:gd name="T32" fmla="*/ 137 w 422"/>
              <a:gd name="T33" fmla="*/ 151 h 422"/>
              <a:gd name="T34" fmla="*/ 54 w 422"/>
              <a:gd name="T35" fmla="*/ 173 h 422"/>
              <a:gd name="T36" fmla="*/ 77 w 422"/>
              <a:gd name="T37" fmla="*/ 243 h 422"/>
              <a:gd name="T38" fmla="*/ 81 w 422"/>
              <a:gd name="T39" fmla="*/ 192 h 422"/>
              <a:gd name="T40" fmla="*/ 81 w 422"/>
              <a:gd name="T41" fmla="*/ 256 h 422"/>
              <a:gd name="T42" fmla="*/ 106 w 422"/>
              <a:gd name="T43" fmla="*/ 350 h 422"/>
              <a:gd name="T44" fmla="*/ 112 w 422"/>
              <a:gd name="T45" fmla="*/ 272 h 422"/>
              <a:gd name="T46" fmla="*/ 137 w 422"/>
              <a:gd name="T47" fmla="*/ 350 h 422"/>
              <a:gd name="T48" fmla="*/ 137 w 422"/>
              <a:gd name="T49" fmla="*/ 256 h 422"/>
              <a:gd name="T50" fmla="*/ 137 w 422"/>
              <a:gd name="T51" fmla="*/ 192 h 422"/>
              <a:gd name="T52" fmla="*/ 162 w 422"/>
              <a:gd name="T53" fmla="*/ 192 h 422"/>
              <a:gd name="T54" fmla="*/ 186 w 422"/>
              <a:gd name="T55" fmla="*/ 185 h 422"/>
              <a:gd name="T56" fmla="*/ 194 w 422"/>
              <a:gd name="T57" fmla="*/ 222 h 422"/>
              <a:gd name="T58" fmla="*/ 202 w 422"/>
              <a:gd name="T59" fmla="*/ 240 h 422"/>
              <a:gd name="T60" fmla="*/ 220 w 422"/>
              <a:gd name="T61" fmla="*/ 248 h 422"/>
              <a:gd name="T62" fmla="*/ 359 w 422"/>
              <a:gd name="T63" fmla="*/ 240 h 422"/>
              <a:gd name="T64" fmla="*/ 366 w 422"/>
              <a:gd name="T65" fmla="*/ 222 h 422"/>
              <a:gd name="T66" fmla="*/ 359 w 422"/>
              <a:gd name="T67" fmla="*/ 104 h 422"/>
              <a:gd name="T68" fmla="*/ 220 w 422"/>
              <a:gd name="T69" fmla="*/ 96 h 422"/>
              <a:gd name="T70" fmla="*/ 344 w 422"/>
              <a:gd name="T71" fmla="*/ 277 h 422"/>
              <a:gd name="T72" fmla="*/ 346 w 422"/>
              <a:gd name="T73" fmla="*/ 351 h 422"/>
              <a:gd name="T74" fmla="*/ 298 w 422"/>
              <a:gd name="T75" fmla="*/ 277 h 422"/>
              <a:gd name="T76" fmla="*/ 250 w 422"/>
              <a:gd name="T77" fmla="*/ 351 h 422"/>
              <a:gd name="T78" fmla="*/ 244 w 422"/>
              <a:gd name="T79" fmla="*/ 277 h 422"/>
              <a:gd name="T80" fmla="*/ 221 w 422"/>
              <a:gd name="T81" fmla="*/ 254 h 422"/>
              <a:gd name="T82" fmla="*/ 109 w 422"/>
              <a:gd name="T83" fmla="*/ 75 h 422"/>
              <a:gd name="T84" fmla="*/ 109 w 422"/>
              <a:gd name="T85" fmla="*/ 146 h 422"/>
              <a:gd name="T86" fmla="*/ 109 w 422"/>
              <a:gd name="T87" fmla="*/ 75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2" h="422">
                <a:moveTo>
                  <a:pt x="211" y="0"/>
                </a:moveTo>
                <a:cubicBezTo>
                  <a:pt x="327" y="0"/>
                  <a:pt x="422" y="94"/>
                  <a:pt x="422" y="211"/>
                </a:cubicBezTo>
                <a:cubicBezTo>
                  <a:pt x="422" y="327"/>
                  <a:pt x="327" y="422"/>
                  <a:pt x="211" y="422"/>
                </a:cubicBezTo>
                <a:cubicBezTo>
                  <a:pt x="94" y="422"/>
                  <a:pt x="0" y="327"/>
                  <a:pt x="0" y="211"/>
                </a:cubicBezTo>
                <a:cubicBezTo>
                  <a:pt x="0" y="94"/>
                  <a:pt x="94" y="0"/>
                  <a:pt x="211" y="0"/>
                </a:cubicBezTo>
                <a:close/>
                <a:moveTo>
                  <a:pt x="340" y="117"/>
                </a:moveTo>
                <a:cubicBezTo>
                  <a:pt x="341" y="117"/>
                  <a:pt x="343" y="118"/>
                  <a:pt x="344" y="119"/>
                </a:cubicBezTo>
                <a:cubicBezTo>
                  <a:pt x="345" y="120"/>
                  <a:pt x="345" y="121"/>
                  <a:pt x="345" y="123"/>
                </a:cubicBezTo>
                <a:lnTo>
                  <a:pt x="345" y="222"/>
                </a:lnTo>
                <a:cubicBezTo>
                  <a:pt x="345" y="223"/>
                  <a:pt x="345" y="225"/>
                  <a:pt x="344" y="226"/>
                </a:cubicBezTo>
                <a:lnTo>
                  <a:pt x="344" y="226"/>
                </a:lnTo>
                <a:cubicBezTo>
                  <a:pt x="343" y="227"/>
                  <a:pt x="341" y="227"/>
                  <a:pt x="340" y="227"/>
                </a:cubicBezTo>
                <a:lnTo>
                  <a:pt x="220" y="227"/>
                </a:lnTo>
                <a:cubicBezTo>
                  <a:pt x="219" y="227"/>
                  <a:pt x="218" y="227"/>
                  <a:pt x="217" y="226"/>
                </a:cubicBezTo>
                <a:lnTo>
                  <a:pt x="217" y="226"/>
                </a:lnTo>
                <a:cubicBezTo>
                  <a:pt x="216" y="225"/>
                  <a:pt x="215" y="223"/>
                  <a:pt x="215" y="222"/>
                </a:cubicBezTo>
                <a:lnTo>
                  <a:pt x="215" y="179"/>
                </a:lnTo>
                <a:lnTo>
                  <a:pt x="286" y="164"/>
                </a:lnTo>
                <a:lnTo>
                  <a:pt x="286" y="162"/>
                </a:lnTo>
                <a:lnTo>
                  <a:pt x="215" y="171"/>
                </a:lnTo>
                <a:lnTo>
                  <a:pt x="215" y="123"/>
                </a:lnTo>
                <a:cubicBezTo>
                  <a:pt x="215" y="121"/>
                  <a:pt x="216" y="120"/>
                  <a:pt x="217" y="119"/>
                </a:cubicBezTo>
                <a:lnTo>
                  <a:pt x="217" y="119"/>
                </a:lnTo>
                <a:cubicBezTo>
                  <a:pt x="218" y="118"/>
                  <a:pt x="219" y="117"/>
                  <a:pt x="220" y="117"/>
                </a:cubicBezTo>
                <a:lnTo>
                  <a:pt x="340" y="117"/>
                </a:lnTo>
                <a:close/>
                <a:moveTo>
                  <a:pt x="220" y="96"/>
                </a:moveTo>
                <a:cubicBezTo>
                  <a:pt x="213" y="96"/>
                  <a:pt x="206" y="99"/>
                  <a:pt x="202" y="104"/>
                </a:cubicBezTo>
                <a:lnTo>
                  <a:pt x="202" y="104"/>
                </a:lnTo>
                <a:cubicBezTo>
                  <a:pt x="197" y="109"/>
                  <a:pt x="194" y="115"/>
                  <a:pt x="194" y="123"/>
                </a:cubicBezTo>
                <a:lnTo>
                  <a:pt x="194" y="174"/>
                </a:lnTo>
                <a:lnTo>
                  <a:pt x="186" y="175"/>
                </a:lnTo>
                <a:lnTo>
                  <a:pt x="186" y="166"/>
                </a:lnTo>
                <a:lnTo>
                  <a:pt x="162" y="166"/>
                </a:lnTo>
                <a:lnTo>
                  <a:pt x="137" y="151"/>
                </a:lnTo>
                <a:lnTo>
                  <a:pt x="77" y="151"/>
                </a:lnTo>
                <a:cubicBezTo>
                  <a:pt x="64" y="151"/>
                  <a:pt x="54" y="161"/>
                  <a:pt x="54" y="173"/>
                </a:cubicBezTo>
                <a:lnTo>
                  <a:pt x="54" y="243"/>
                </a:lnTo>
                <a:lnTo>
                  <a:pt x="77" y="243"/>
                </a:lnTo>
                <a:lnTo>
                  <a:pt x="77" y="192"/>
                </a:lnTo>
                <a:lnTo>
                  <a:pt x="81" y="192"/>
                </a:lnTo>
                <a:lnTo>
                  <a:pt x="81" y="243"/>
                </a:lnTo>
                <a:lnTo>
                  <a:pt x="81" y="256"/>
                </a:lnTo>
                <a:lnTo>
                  <a:pt x="81" y="350"/>
                </a:lnTo>
                <a:lnTo>
                  <a:pt x="106" y="350"/>
                </a:lnTo>
                <a:lnTo>
                  <a:pt x="106" y="272"/>
                </a:lnTo>
                <a:lnTo>
                  <a:pt x="112" y="272"/>
                </a:lnTo>
                <a:lnTo>
                  <a:pt x="112" y="350"/>
                </a:lnTo>
                <a:lnTo>
                  <a:pt x="137" y="350"/>
                </a:lnTo>
                <a:lnTo>
                  <a:pt x="137" y="336"/>
                </a:lnTo>
                <a:lnTo>
                  <a:pt x="137" y="256"/>
                </a:lnTo>
                <a:lnTo>
                  <a:pt x="137" y="243"/>
                </a:lnTo>
                <a:lnTo>
                  <a:pt x="137" y="192"/>
                </a:lnTo>
                <a:lnTo>
                  <a:pt x="137" y="177"/>
                </a:lnTo>
                <a:lnTo>
                  <a:pt x="162" y="192"/>
                </a:lnTo>
                <a:lnTo>
                  <a:pt x="186" y="192"/>
                </a:lnTo>
                <a:lnTo>
                  <a:pt x="186" y="185"/>
                </a:lnTo>
                <a:lnTo>
                  <a:pt x="194" y="184"/>
                </a:lnTo>
                <a:lnTo>
                  <a:pt x="194" y="222"/>
                </a:lnTo>
                <a:cubicBezTo>
                  <a:pt x="194" y="229"/>
                  <a:pt x="197" y="236"/>
                  <a:pt x="202" y="240"/>
                </a:cubicBezTo>
                <a:lnTo>
                  <a:pt x="202" y="240"/>
                </a:lnTo>
                <a:lnTo>
                  <a:pt x="202" y="241"/>
                </a:lnTo>
                <a:cubicBezTo>
                  <a:pt x="207" y="245"/>
                  <a:pt x="213" y="248"/>
                  <a:pt x="220" y="248"/>
                </a:cubicBezTo>
                <a:lnTo>
                  <a:pt x="340" y="248"/>
                </a:lnTo>
                <a:cubicBezTo>
                  <a:pt x="347" y="248"/>
                  <a:pt x="354" y="245"/>
                  <a:pt x="359" y="240"/>
                </a:cubicBezTo>
                <a:lnTo>
                  <a:pt x="359" y="241"/>
                </a:lnTo>
                <a:cubicBezTo>
                  <a:pt x="363" y="236"/>
                  <a:pt x="366" y="229"/>
                  <a:pt x="366" y="222"/>
                </a:cubicBezTo>
                <a:lnTo>
                  <a:pt x="366" y="123"/>
                </a:lnTo>
                <a:cubicBezTo>
                  <a:pt x="366" y="115"/>
                  <a:pt x="363" y="109"/>
                  <a:pt x="359" y="104"/>
                </a:cubicBezTo>
                <a:cubicBezTo>
                  <a:pt x="354" y="99"/>
                  <a:pt x="347" y="96"/>
                  <a:pt x="340" y="96"/>
                </a:cubicBezTo>
                <a:lnTo>
                  <a:pt x="220" y="96"/>
                </a:lnTo>
                <a:close/>
                <a:moveTo>
                  <a:pt x="344" y="254"/>
                </a:moveTo>
                <a:lnTo>
                  <a:pt x="344" y="277"/>
                </a:lnTo>
                <a:lnTo>
                  <a:pt x="325" y="277"/>
                </a:lnTo>
                <a:lnTo>
                  <a:pt x="346" y="351"/>
                </a:lnTo>
                <a:lnTo>
                  <a:pt x="319" y="351"/>
                </a:lnTo>
                <a:lnTo>
                  <a:pt x="298" y="277"/>
                </a:lnTo>
                <a:lnTo>
                  <a:pt x="271" y="277"/>
                </a:lnTo>
                <a:lnTo>
                  <a:pt x="250" y="351"/>
                </a:lnTo>
                <a:lnTo>
                  <a:pt x="223" y="351"/>
                </a:lnTo>
                <a:lnTo>
                  <a:pt x="244" y="277"/>
                </a:lnTo>
                <a:lnTo>
                  <a:pt x="221" y="277"/>
                </a:lnTo>
                <a:lnTo>
                  <a:pt x="221" y="254"/>
                </a:lnTo>
                <a:lnTo>
                  <a:pt x="344" y="254"/>
                </a:lnTo>
                <a:close/>
                <a:moveTo>
                  <a:pt x="109" y="75"/>
                </a:moveTo>
                <a:cubicBezTo>
                  <a:pt x="129" y="75"/>
                  <a:pt x="145" y="91"/>
                  <a:pt x="145" y="111"/>
                </a:cubicBezTo>
                <a:cubicBezTo>
                  <a:pt x="145" y="130"/>
                  <a:pt x="129" y="146"/>
                  <a:pt x="109" y="146"/>
                </a:cubicBezTo>
                <a:cubicBezTo>
                  <a:pt x="90" y="146"/>
                  <a:pt x="74" y="130"/>
                  <a:pt x="74" y="111"/>
                </a:cubicBezTo>
                <a:cubicBezTo>
                  <a:pt x="74" y="91"/>
                  <a:pt x="90" y="75"/>
                  <a:pt x="109" y="7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lIns="91416" tIns="45708" rIns="91416" bIns="4570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Freeform 7"/>
          <p:cNvSpPr>
            <a:spLocks noChangeAspect="1" noEditPoints="1"/>
          </p:cNvSpPr>
          <p:nvPr/>
        </p:nvSpPr>
        <p:spPr bwMode="auto">
          <a:xfrm>
            <a:off x="8768715" y="5553710"/>
            <a:ext cx="609600" cy="615315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lIns="91416" tIns="45708" rIns="91416" bIns="4570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609455" y="5652135"/>
            <a:ext cx="2306955" cy="397510"/>
          </a:xfrm>
          <a:prstGeom prst="rect">
            <a:avLst/>
          </a:prstGeom>
          <a:noFill/>
        </p:spPr>
        <p:txBody>
          <a:bodyPr wrap="square" lIns="91416" tIns="45708" rIns="91416" bIns="45708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模板：国标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88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518 2.59259E-6 L -2.5E-6 2.59259E-6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66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674 2.59259E-6 L 5E-6 2.59259E-6 " pathEditMode="relative" rAng="0" ptsTypes="AA">
                                      <p:cBhvr>
                                        <p:cTn id="12" dur="125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2200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15" dur="125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8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" y="755015"/>
            <a:ext cx="11094720" cy="48520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" y="5467350"/>
            <a:ext cx="11110595" cy="183642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324358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技术可行性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67978" y="1341795"/>
            <a:ext cx="4017334" cy="4107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Unity</a:t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Unity</a:t>
            </a:r>
            <a:r>
              <a:rPr lang="en-US" altLang="zh-CN" sz="2000" kern="100" dirty="0" err="1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+C sharp+Python+mysql</a:t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优点：</a:t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1.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功能框架清晰</a:t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2.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编码量小、开发效率高</a:t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3.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有现成模版减少</a:t>
            </a: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UI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工作量</a:t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4.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可交流资源多</a:t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5.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在迅速发展中</a:t>
            </a:r>
            <a:br>
              <a:rPr lang="en-US" altLang="zh-CN" kern="100" dirty="0">
                <a:solidFill>
                  <a:schemeClr val="bg1"/>
                </a:solidFill>
                <a:latin typeface="Times New Roman" panose="02020603050405020304" pitchFamily="18" charset="0"/>
                <a:cs typeface="宋体" panose="02010600030101010101" pitchFamily="2" charset="-122"/>
              </a:rPr>
            </a:br>
            <a:endParaRPr lang="en-US" altLang="zh-CN" sz="1400" kern="100" dirty="0">
              <a:solidFill>
                <a:schemeClr val="bg1"/>
              </a:solidFill>
              <a:latin typeface="Times New Roman" panose="02020603050405020304" pitchFamily="18" charset="0"/>
              <a:cs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342555" y="1065034"/>
            <a:ext cx="7280922" cy="5015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缺点：</a:t>
            </a:r>
            <a:b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</a:b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1.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上手有一定门槛</a:t>
            </a:r>
            <a:b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</a:b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2.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发布时间短，应用模块资源不多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3.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网络同步模块没有参考模板，需要自己摸索实现。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语言选择：对于游戏项目的开发 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C sharp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 Python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是两个主流的语言方向选择。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框架开发必然能够加快开发的进度和效率已经准确度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Ⅰ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对于语言分析：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对于游戏项目的开发 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C sharp Python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是两个主流的语言方向选择，我们将选择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C sharp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作为主要语言。小组三人学习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C sharp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基础语法和不同方向的函数应用。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Ⅱ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对于开发模式的分析：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小组成员都掌握且熟悉命令模式的开发设计思想，在游戏设计阶段可以较快的对软件进行相关设计。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需求分析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345565" y="2849245"/>
            <a:ext cx="9310370" cy="239966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zh-CN" sz="2000" b="1" dirty="0">
                <a:solidFill>
                  <a:schemeClr val="bg1"/>
                </a:solidFill>
              </a:rPr>
              <a:t>一级用户：涉猎各种游戏的玩家或是战棋类游戏的忠实玩家。</a:t>
            </a:r>
            <a:endParaRPr lang="en-US" altLang="zh-CN" sz="2000" b="1" dirty="0"/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E74C2E"/>
                </a:solidFill>
              </a:rPr>
              <a:t>用户代表：软工专业学长和同专业同学</a:t>
            </a:r>
            <a:endParaRPr lang="en-US" altLang="zh-CN" sz="2000" b="1" dirty="0">
              <a:solidFill>
                <a:srgbClr val="E74C2E"/>
              </a:solidFill>
            </a:endParaRPr>
          </a:p>
          <a:p>
            <a:pPr>
              <a:lnSpc>
                <a:spcPct val="150000"/>
              </a:lnSpc>
            </a:pPr>
            <a:endParaRPr lang="zh-CN" altLang="zh-CN" sz="2000" b="1" dirty="0"/>
          </a:p>
          <a:p>
            <a:pPr>
              <a:lnSpc>
                <a:spcPct val="150000"/>
              </a:lnSpc>
            </a:pPr>
            <a:r>
              <a:rPr lang="zh-CN" altLang="zh-CN" sz="2000" b="1" dirty="0">
                <a:solidFill>
                  <a:schemeClr val="bg1"/>
                </a:solidFill>
              </a:rPr>
              <a:t>二级用户：普通游戏玩家。</a:t>
            </a:r>
            <a:endParaRPr lang="en-US" altLang="zh-CN" sz="2000" b="1" dirty="0"/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E74C2E"/>
                </a:solidFill>
              </a:rPr>
              <a:t>用户代表：计算专业学长</a:t>
            </a:r>
            <a:endParaRPr lang="zh-CN" altLang="zh-CN" sz="2000" b="1" dirty="0">
              <a:solidFill>
                <a:srgbClr val="E74C2E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510915" y="1976120"/>
            <a:ext cx="3575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chemeClr val="bg1"/>
                </a:solidFill>
              </a:rPr>
              <a:t>用户类别与用户代表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algn="l"/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需求分析：界面原型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930" y="1232535"/>
            <a:ext cx="8993505" cy="515112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需求分析：界面原型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55" y="885825"/>
            <a:ext cx="9357360" cy="577215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需求分析：界面原型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335" y="993775"/>
            <a:ext cx="9937115" cy="5628005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用户反馈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sp>
        <p:nvSpPr>
          <p:cNvPr id="6" name="Freeform 11"/>
          <p:cNvSpPr/>
          <p:nvPr/>
        </p:nvSpPr>
        <p:spPr bwMode="auto">
          <a:xfrm flipH="1">
            <a:off x="4411663" y="1625600"/>
            <a:ext cx="760412" cy="4243388"/>
          </a:xfrm>
          <a:custGeom>
            <a:avLst/>
            <a:gdLst>
              <a:gd name="T0" fmla="*/ 0 w 1412"/>
              <a:gd name="T1" fmla="*/ 2147483647 h 6009"/>
              <a:gd name="T2" fmla="*/ 0 w 1412"/>
              <a:gd name="T3" fmla="*/ 0 h 6009"/>
              <a:gd name="T4" fmla="*/ 2147483647 w 1412"/>
              <a:gd name="T5" fmla="*/ 2147483647 h 6009"/>
              <a:gd name="T6" fmla="*/ 2147483647 w 1412"/>
              <a:gd name="T7" fmla="*/ 2147483647 h 6009"/>
              <a:gd name="T8" fmla="*/ 2147483647 w 1412"/>
              <a:gd name="T9" fmla="*/ 2147483647 h 6009"/>
              <a:gd name="T10" fmla="*/ 2147483647 w 1412"/>
              <a:gd name="T11" fmla="*/ 2147483647 h 6009"/>
              <a:gd name="T12" fmla="*/ 2147483647 w 1412"/>
              <a:gd name="T13" fmla="*/ 2147483647 h 6009"/>
              <a:gd name="T14" fmla="*/ 2147483647 w 1412"/>
              <a:gd name="T15" fmla="*/ 2147483647 h 6009"/>
              <a:gd name="T16" fmla="*/ 2147483647 w 1412"/>
              <a:gd name="T17" fmla="*/ 2147483647 h 6009"/>
              <a:gd name="T18" fmla="*/ 2147483647 w 1412"/>
              <a:gd name="T19" fmla="*/ 2147483647 h 6009"/>
              <a:gd name="T20" fmla="*/ 2147483647 w 1412"/>
              <a:gd name="T21" fmla="*/ 2147483647 h 6009"/>
              <a:gd name="T22" fmla="*/ 2147483647 w 1412"/>
              <a:gd name="T23" fmla="*/ 2147483647 h 6009"/>
              <a:gd name="T24" fmla="*/ 2147483647 w 1412"/>
              <a:gd name="T25" fmla="*/ 2147483647 h 6009"/>
              <a:gd name="T26" fmla="*/ 2147483647 w 1412"/>
              <a:gd name="T27" fmla="*/ 2147483647 h 6009"/>
              <a:gd name="T28" fmla="*/ 2147483647 w 1412"/>
              <a:gd name="T29" fmla="*/ 2147483647 h 6009"/>
              <a:gd name="T30" fmla="*/ 2147483647 w 1412"/>
              <a:gd name="T31" fmla="*/ 2147483647 h 6009"/>
              <a:gd name="T32" fmla="*/ 2147483647 w 1412"/>
              <a:gd name="T33" fmla="*/ 2147483647 h 6009"/>
              <a:gd name="T34" fmla="*/ 2147483647 w 1412"/>
              <a:gd name="T35" fmla="*/ 2147483647 h 6009"/>
              <a:gd name="T36" fmla="*/ 2147483647 w 1412"/>
              <a:gd name="T37" fmla="*/ 2147483647 h 6009"/>
              <a:gd name="T38" fmla="*/ 2147483647 w 1412"/>
              <a:gd name="T39" fmla="*/ 2147483647 h 6009"/>
              <a:gd name="T40" fmla="*/ 2147483647 w 1412"/>
              <a:gd name="T41" fmla="*/ 2147483647 h 6009"/>
              <a:gd name="T42" fmla="*/ 2147483647 w 1412"/>
              <a:gd name="T43" fmla="*/ 2147483647 h 6009"/>
              <a:gd name="T44" fmla="*/ 2147483647 w 1412"/>
              <a:gd name="T45" fmla="*/ 2147483647 h 6009"/>
              <a:gd name="T46" fmla="*/ 2147483647 w 1412"/>
              <a:gd name="T47" fmla="*/ 2147483647 h 6009"/>
              <a:gd name="T48" fmla="*/ 2147483647 w 1412"/>
              <a:gd name="T49" fmla="*/ 2147483647 h 6009"/>
              <a:gd name="T50" fmla="*/ 2147483647 w 1412"/>
              <a:gd name="T51" fmla="*/ 2147483647 h 6009"/>
              <a:gd name="T52" fmla="*/ 2147483647 w 1412"/>
              <a:gd name="T53" fmla="*/ 2147483647 h 6009"/>
              <a:gd name="T54" fmla="*/ 2147483647 w 1412"/>
              <a:gd name="T55" fmla="*/ 2147483647 h 6009"/>
              <a:gd name="T56" fmla="*/ 2147483647 w 1412"/>
              <a:gd name="T57" fmla="*/ 2147483647 h 6009"/>
              <a:gd name="T58" fmla="*/ 2147483647 w 1412"/>
              <a:gd name="T59" fmla="*/ 2147483647 h 6009"/>
              <a:gd name="T60" fmla="*/ 2147483647 w 1412"/>
              <a:gd name="T61" fmla="*/ 2147483647 h 6009"/>
              <a:gd name="T62" fmla="*/ 2147483647 w 1412"/>
              <a:gd name="T63" fmla="*/ 2147483647 h 6009"/>
              <a:gd name="T64" fmla="*/ 2147483647 w 1412"/>
              <a:gd name="T65" fmla="*/ 2147483647 h 6009"/>
              <a:gd name="T66" fmla="*/ 2147483647 w 1412"/>
              <a:gd name="T67" fmla="*/ 2147483647 h 6009"/>
              <a:gd name="T68" fmla="*/ 2147483647 w 1412"/>
              <a:gd name="T69" fmla="*/ 2147483647 h 6009"/>
              <a:gd name="T70" fmla="*/ 2147483647 w 1412"/>
              <a:gd name="T71" fmla="*/ 2147483647 h 6009"/>
              <a:gd name="T72" fmla="*/ 2147483647 w 1412"/>
              <a:gd name="T73" fmla="*/ 2147483647 h 6009"/>
              <a:gd name="T74" fmla="*/ 2147483647 w 1412"/>
              <a:gd name="T75" fmla="*/ 2147483647 h 6009"/>
              <a:gd name="T76" fmla="*/ 2147483647 w 1412"/>
              <a:gd name="T77" fmla="*/ 2147483647 h 6009"/>
              <a:gd name="T78" fmla="*/ 2147483647 w 1412"/>
              <a:gd name="T79" fmla="*/ 2147483647 h 6009"/>
              <a:gd name="T80" fmla="*/ 2147483647 w 1412"/>
              <a:gd name="T81" fmla="*/ 2147483647 h 6009"/>
              <a:gd name="T82" fmla="*/ 2147483647 w 1412"/>
              <a:gd name="T83" fmla="*/ 2147483647 h 6009"/>
              <a:gd name="T84" fmla="*/ 2147483647 w 1412"/>
              <a:gd name="T85" fmla="*/ 2147483647 h 6009"/>
              <a:gd name="T86" fmla="*/ 2147483647 w 1412"/>
              <a:gd name="T87" fmla="*/ 2147483647 h 6009"/>
              <a:gd name="T88" fmla="*/ 2147483647 w 1412"/>
              <a:gd name="T89" fmla="*/ 2147483647 h 6009"/>
              <a:gd name="T90" fmla="*/ 2147483647 w 1412"/>
              <a:gd name="T91" fmla="*/ 2147483647 h 6009"/>
              <a:gd name="T92" fmla="*/ 2147483647 w 1412"/>
              <a:gd name="T93" fmla="*/ 2147483647 h 6009"/>
              <a:gd name="T94" fmla="*/ 2147483647 w 1412"/>
              <a:gd name="T95" fmla="*/ 2147483647 h 6009"/>
              <a:gd name="T96" fmla="*/ 2147483647 w 1412"/>
              <a:gd name="T97" fmla="*/ 2147483647 h 6009"/>
              <a:gd name="T98" fmla="*/ 2147483647 w 1412"/>
              <a:gd name="T99" fmla="*/ 2147483647 h 6009"/>
              <a:gd name="T100" fmla="*/ 2147483647 w 1412"/>
              <a:gd name="T101" fmla="*/ 2147483647 h 6009"/>
              <a:gd name="T102" fmla="*/ 2147483647 w 1412"/>
              <a:gd name="T103" fmla="*/ 2147483647 h 6009"/>
              <a:gd name="T104" fmla="*/ 2147483647 w 1412"/>
              <a:gd name="T105" fmla="*/ 2147483647 h 6009"/>
              <a:gd name="T106" fmla="*/ 2147483647 w 1412"/>
              <a:gd name="T107" fmla="*/ 2147483647 h 6009"/>
              <a:gd name="T108" fmla="*/ 2147483647 w 1412"/>
              <a:gd name="T109" fmla="*/ 2147483647 h 6009"/>
              <a:gd name="T110" fmla="*/ 2147483647 w 1412"/>
              <a:gd name="T111" fmla="*/ 2147483647 h 6009"/>
              <a:gd name="T112" fmla="*/ 2147483647 w 1412"/>
              <a:gd name="T113" fmla="*/ 2147483647 h 6009"/>
              <a:gd name="T114" fmla="*/ 0 w 1412"/>
              <a:gd name="T115" fmla="*/ 2147483647 h 6009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412"/>
              <a:gd name="T175" fmla="*/ 0 h 6009"/>
              <a:gd name="T176" fmla="*/ 1412 w 1412"/>
              <a:gd name="T177" fmla="*/ 6009 h 6009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412" h="6009">
                <a:moveTo>
                  <a:pt x="0" y="82"/>
                </a:moveTo>
                <a:lnTo>
                  <a:pt x="0" y="0"/>
                </a:lnTo>
                <a:cubicBezTo>
                  <a:pt x="108" y="24"/>
                  <a:pt x="202" y="47"/>
                  <a:pt x="283" y="71"/>
                </a:cubicBezTo>
                <a:cubicBezTo>
                  <a:pt x="364" y="95"/>
                  <a:pt x="442" y="132"/>
                  <a:pt x="518" y="182"/>
                </a:cubicBezTo>
                <a:cubicBezTo>
                  <a:pt x="594" y="231"/>
                  <a:pt x="662" y="293"/>
                  <a:pt x="723" y="367"/>
                </a:cubicBezTo>
                <a:cubicBezTo>
                  <a:pt x="784" y="443"/>
                  <a:pt x="830" y="519"/>
                  <a:pt x="863" y="597"/>
                </a:cubicBezTo>
                <a:cubicBezTo>
                  <a:pt x="894" y="675"/>
                  <a:pt x="917" y="759"/>
                  <a:pt x="935" y="848"/>
                </a:cubicBezTo>
                <a:cubicBezTo>
                  <a:pt x="952" y="937"/>
                  <a:pt x="963" y="1036"/>
                  <a:pt x="966" y="1141"/>
                </a:cubicBezTo>
                <a:cubicBezTo>
                  <a:pt x="970" y="1248"/>
                  <a:pt x="959" y="1368"/>
                  <a:pt x="931" y="1500"/>
                </a:cubicBezTo>
                <a:lnTo>
                  <a:pt x="856" y="1831"/>
                </a:lnTo>
                <a:cubicBezTo>
                  <a:pt x="834" y="1941"/>
                  <a:pt x="826" y="2055"/>
                  <a:pt x="828" y="2176"/>
                </a:cubicBezTo>
                <a:cubicBezTo>
                  <a:pt x="828" y="2308"/>
                  <a:pt x="841" y="2417"/>
                  <a:pt x="869" y="2502"/>
                </a:cubicBezTo>
                <a:cubicBezTo>
                  <a:pt x="896" y="2587"/>
                  <a:pt x="926" y="2649"/>
                  <a:pt x="961" y="2687"/>
                </a:cubicBezTo>
                <a:cubicBezTo>
                  <a:pt x="994" y="2724"/>
                  <a:pt x="1044" y="2767"/>
                  <a:pt x="1110" y="2815"/>
                </a:cubicBezTo>
                <a:cubicBezTo>
                  <a:pt x="1176" y="2862"/>
                  <a:pt x="1221" y="2887"/>
                  <a:pt x="1244" y="2889"/>
                </a:cubicBezTo>
                <a:lnTo>
                  <a:pt x="1412" y="2920"/>
                </a:lnTo>
                <a:lnTo>
                  <a:pt x="1412" y="3079"/>
                </a:lnTo>
                <a:cubicBezTo>
                  <a:pt x="1298" y="3106"/>
                  <a:pt x="1213" y="3134"/>
                  <a:pt x="1156" y="3164"/>
                </a:cubicBezTo>
                <a:cubicBezTo>
                  <a:pt x="1099" y="3193"/>
                  <a:pt x="1047" y="3236"/>
                  <a:pt x="999" y="3291"/>
                </a:cubicBezTo>
                <a:cubicBezTo>
                  <a:pt x="952" y="3347"/>
                  <a:pt x="912" y="3419"/>
                  <a:pt x="880" y="3508"/>
                </a:cubicBezTo>
                <a:cubicBezTo>
                  <a:pt x="847" y="3596"/>
                  <a:pt x="829" y="3695"/>
                  <a:pt x="826" y="3804"/>
                </a:cubicBezTo>
                <a:cubicBezTo>
                  <a:pt x="823" y="3914"/>
                  <a:pt x="830" y="4043"/>
                  <a:pt x="850" y="4193"/>
                </a:cubicBezTo>
                <a:cubicBezTo>
                  <a:pt x="860" y="4296"/>
                  <a:pt x="872" y="4383"/>
                  <a:pt x="884" y="4452"/>
                </a:cubicBezTo>
                <a:lnTo>
                  <a:pt x="935" y="4752"/>
                </a:lnTo>
                <a:cubicBezTo>
                  <a:pt x="948" y="4855"/>
                  <a:pt x="951" y="4953"/>
                  <a:pt x="944" y="5046"/>
                </a:cubicBezTo>
                <a:cubicBezTo>
                  <a:pt x="936" y="5150"/>
                  <a:pt x="919" y="5246"/>
                  <a:pt x="893" y="5331"/>
                </a:cubicBezTo>
                <a:cubicBezTo>
                  <a:pt x="866" y="5416"/>
                  <a:pt x="832" y="5491"/>
                  <a:pt x="792" y="5553"/>
                </a:cubicBezTo>
                <a:cubicBezTo>
                  <a:pt x="753" y="5617"/>
                  <a:pt x="702" y="5678"/>
                  <a:pt x="639" y="5737"/>
                </a:cubicBezTo>
                <a:cubicBezTo>
                  <a:pt x="578" y="5796"/>
                  <a:pt x="517" y="5843"/>
                  <a:pt x="458" y="5879"/>
                </a:cubicBezTo>
                <a:lnTo>
                  <a:pt x="310" y="5967"/>
                </a:lnTo>
                <a:cubicBezTo>
                  <a:pt x="268" y="5997"/>
                  <a:pt x="235" y="6009"/>
                  <a:pt x="212" y="6005"/>
                </a:cubicBezTo>
                <a:cubicBezTo>
                  <a:pt x="189" y="6001"/>
                  <a:pt x="175" y="5990"/>
                  <a:pt x="171" y="5973"/>
                </a:cubicBezTo>
                <a:cubicBezTo>
                  <a:pt x="166" y="5954"/>
                  <a:pt x="179" y="5932"/>
                  <a:pt x="208" y="5905"/>
                </a:cubicBezTo>
                <a:cubicBezTo>
                  <a:pt x="219" y="5896"/>
                  <a:pt x="249" y="5874"/>
                  <a:pt x="300" y="5840"/>
                </a:cubicBezTo>
                <a:cubicBezTo>
                  <a:pt x="351" y="5804"/>
                  <a:pt x="399" y="5760"/>
                  <a:pt x="445" y="5705"/>
                </a:cubicBezTo>
                <a:cubicBezTo>
                  <a:pt x="492" y="5650"/>
                  <a:pt x="532" y="5587"/>
                  <a:pt x="564" y="5512"/>
                </a:cubicBezTo>
                <a:cubicBezTo>
                  <a:pt x="596" y="5439"/>
                  <a:pt x="617" y="5373"/>
                  <a:pt x="625" y="5315"/>
                </a:cubicBezTo>
                <a:cubicBezTo>
                  <a:pt x="634" y="5258"/>
                  <a:pt x="638" y="5192"/>
                  <a:pt x="638" y="5121"/>
                </a:cubicBezTo>
                <a:cubicBezTo>
                  <a:pt x="636" y="5058"/>
                  <a:pt x="629" y="4960"/>
                  <a:pt x="618" y="4825"/>
                </a:cubicBezTo>
                <a:cubicBezTo>
                  <a:pt x="606" y="4690"/>
                  <a:pt x="595" y="4553"/>
                  <a:pt x="584" y="4415"/>
                </a:cubicBezTo>
                <a:cubicBezTo>
                  <a:pt x="574" y="4277"/>
                  <a:pt x="572" y="4156"/>
                  <a:pt x="578" y="4048"/>
                </a:cubicBezTo>
                <a:cubicBezTo>
                  <a:pt x="584" y="3907"/>
                  <a:pt x="603" y="3792"/>
                  <a:pt x="632" y="3704"/>
                </a:cubicBezTo>
                <a:cubicBezTo>
                  <a:pt x="661" y="3616"/>
                  <a:pt x="708" y="3518"/>
                  <a:pt x="772" y="3412"/>
                </a:cubicBezTo>
                <a:cubicBezTo>
                  <a:pt x="837" y="3305"/>
                  <a:pt x="893" y="3239"/>
                  <a:pt x="941" y="3215"/>
                </a:cubicBezTo>
                <a:lnTo>
                  <a:pt x="1273" y="3012"/>
                </a:lnTo>
                <a:cubicBezTo>
                  <a:pt x="1174" y="2959"/>
                  <a:pt x="1094" y="2915"/>
                  <a:pt x="1034" y="2880"/>
                </a:cubicBezTo>
                <a:cubicBezTo>
                  <a:pt x="975" y="2844"/>
                  <a:pt x="924" y="2806"/>
                  <a:pt x="884" y="2767"/>
                </a:cubicBezTo>
                <a:cubicBezTo>
                  <a:pt x="844" y="2729"/>
                  <a:pt x="796" y="2661"/>
                  <a:pt x="739" y="2564"/>
                </a:cubicBezTo>
                <a:cubicBezTo>
                  <a:pt x="683" y="2467"/>
                  <a:pt x="639" y="2372"/>
                  <a:pt x="611" y="2279"/>
                </a:cubicBezTo>
                <a:cubicBezTo>
                  <a:pt x="582" y="2187"/>
                  <a:pt x="565" y="2085"/>
                  <a:pt x="558" y="1973"/>
                </a:cubicBezTo>
                <a:cubicBezTo>
                  <a:pt x="550" y="1862"/>
                  <a:pt x="552" y="1753"/>
                  <a:pt x="562" y="1648"/>
                </a:cubicBezTo>
                <a:cubicBezTo>
                  <a:pt x="566" y="1592"/>
                  <a:pt x="580" y="1478"/>
                  <a:pt x="605" y="1308"/>
                </a:cubicBezTo>
                <a:cubicBezTo>
                  <a:pt x="629" y="1139"/>
                  <a:pt x="643" y="1004"/>
                  <a:pt x="646" y="904"/>
                </a:cubicBezTo>
                <a:cubicBezTo>
                  <a:pt x="649" y="805"/>
                  <a:pt x="641" y="718"/>
                  <a:pt x="619" y="644"/>
                </a:cubicBezTo>
                <a:cubicBezTo>
                  <a:pt x="603" y="589"/>
                  <a:pt x="569" y="522"/>
                  <a:pt x="520" y="441"/>
                </a:cubicBezTo>
                <a:cubicBezTo>
                  <a:pt x="470" y="360"/>
                  <a:pt x="411" y="293"/>
                  <a:pt x="341" y="240"/>
                </a:cubicBezTo>
                <a:cubicBezTo>
                  <a:pt x="272" y="187"/>
                  <a:pt x="208" y="152"/>
                  <a:pt x="152" y="132"/>
                </a:cubicBezTo>
                <a:lnTo>
                  <a:pt x="0" y="82"/>
                </a:lnTo>
                <a:close/>
              </a:path>
            </a:pathLst>
          </a:custGeom>
          <a:solidFill>
            <a:srgbClr val="2D5493"/>
          </a:solidFill>
          <a:ln w="9525">
            <a:noFill/>
            <a:round/>
          </a:ln>
        </p:spPr>
        <p:txBody>
          <a:bodyPr/>
          <a:p>
            <a:endParaRPr lang="zh-CN" altLang="en-US"/>
          </a:p>
        </p:txBody>
      </p:sp>
      <p:sp>
        <p:nvSpPr>
          <p:cNvPr id="7" name="Oval 15"/>
          <p:cNvSpPr>
            <a:spLocks noChangeArrowheads="1"/>
          </p:cNvSpPr>
          <p:nvPr/>
        </p:nvSpPr>
        <p:spPr bwMode="auto">
          <a:xfrm>
            <a:off x="742950" y="2103438"/>
            <a:ext cx="3105150" cy="3109912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 w="10">
            <a:noFill/>
            <a:miter lim="800000"/>
          </a:ln>
        </p:spPr>
        <p:txBody>
          <a:bodyPr/>
          <a:p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72075" y="1722755"/>
            <a:ext cx="6660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非计算分院访谈对象</a:t>
            </a:r>
            <a:r>
              <a:rPr lang="en-US" altLang="zh-CN" sz="2000">
                <a:solidFill>
                  <a:schemeClr val="bg1"/>
                </a:solidFill>
              </a:rPr>
              <a:t>1</a:t>
            </a:r>
            <a:r>
              <a:rPr lang="zh-CN" altLang="en-US" sz="2000">
                <a:solidFill>
                  <a:schemeClr val="bg1"/>
                </a:solidFill>
              </a:rPr>
              <a:t>：认为战棋类游戏可以通过战局的人性设计而增加可玩性，设计多种不同变化的玩法。对游戏现在的设计较为满意，提出界面原型最好可以自定义化。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72075" y="3442970"/>
            <a:ext cx="6660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计算分院访谈对象</a:t>
            </a:r>
            <a:r>
              <a:rPr lang="en-US" altLang="zh-CN" sz="2000">
                <a:solidFill>
                  <a:schemeClr val="bg1"/>
                </a:solidFill>
              </a:rPr>
              <a:t>2</a:t>
            </a:r>
            <a:r>
              <a:rPr lang="zh-CN" altLang="en-US" sz="2000">
                <a:solidFill>
                  <a:schemeClr val="bg1"/>
                </a:solidFill>
              </a:rPr>
              <a:t>：剧情设计合理，增加卡牌类游戏要素，操作多样化。界面原型更细腻，比如将地图生动化。可以考虑加入</a:t>
            </a:r>
            <a:r>
              <a:rPr lang="en-US" altLang="zh-CN" sz="2000">
                <a:solidFill>
                  <a:schemeClr val="bg1"/>
                </a:solidFill>
              </a:rPr>
              <a:t>buff</a:t>
            </a:r>
            <a:r>
              <a:rPr lang="zh-CN" altLang="en-US" sz="2000">
                <a:solidFill>
                  <a:schemeClr val="bg1"/>
                </a:solidFill>
              </a:rPr>
              <a:t>系统。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72075" y="5162550"/>
            <a:ext cx="66605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非计算分院访谈对象</a:t>
            </a:r>
            <a:r>
              <a:rPr lang="en-GB" altLang="zh-CN" sz="2000">
                <a:solidFill>
                  <a:schemeClr val="bg1"/>
                </a:solidFill>
              </a:rPr>
              <a:t>3</a:t>
            </a:r>
            <a:r>
              <a:rPr lang="zh-CN" altLang="en-US" sz="2000">
                <a:solidFill>
                  <a:schemeClr val="bg1"/>
                </a:solidFill>
              </a:rPr>
              <a:t>：对于游戏来说，规则多样化、</a:t>
            </a:r>
            <a:r>
              <a:rPr lang="zh-CN" altLang="en-US" sz="2000">
                <a:solidFill>
                  <a:schemeClr val="bg1"/>
                </a:solidFill>
                <a:sym typeface="+mn-ea"/>
              </a:rPr>
              <a:t>兵种之间关系多样化、</a:t>
            </a:r>
            <a:r>
              <a:rPr lang="zh-CN" altLang="en-US" sz="2000">
                <a:solidFill>
                  <a:schemeClr val="bg1"/>
                </a:solidFill>
              </a:rPr>
              <a:t>优秀的</a:t>
            </a:r>
            <a:r>
              <a:rPr lang="en-US" altLang="zh-CN" sz="2000">
                <a:solidFill>
                  <a:schemeClr val="bg1"/>
                </a:solidFill>
              </a:rPr>
              <a:t>ui</a:t>
            </a:r>
            <a:r>
              <a:rPr lang="zh-CN" altLang="en-US" sz="2000">
                <a:solidFill>
                  <a:schemeClr val="bg1"/>
                </a:solidFill>
              </a:rPr>
              <a:t>设计会比较吸引玩家。</a:t>
            </a:r>
            <a:endParaRPr lang="zh-CN" altLang="en-US" sz="20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  <p:bldP spid="6" grpId="0" bldLvl="0" animBg="1"/>
      <p:bldP spid="7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数据字典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/>
        </p:nvGraphicFramePr>
        <p:xfrm>
          <a:off x="392430" y="1310958"/>
          <a:ext cx="526415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名字:player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别名:玩家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每个玩家的信息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定义:player = playerId(varchar(50))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+ playerName(varchar(20))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位置:登陆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" name="表格 3"/>
          <p:cNvGraphicFramePr/>
          <p:nvPr/>
        </p:nvGraphicFramePr>
        <p:xfrm>
          <a:off x="392430" y="2822258"/>
          <a:ext cx="5264150" cy="669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6692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manipulate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操作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每个玩家能对自己角色进行的操作的信息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manipulate = manipulateId(varchar(50))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manipulateName(varchar(20))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位置:每回合角色操纵环节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392430" y="4356418"/>
          <a:ext cx="526415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profession别名: 职业属性描述: 每个职业的属性与数据定义: profession = professionId(varchar(50))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professionName(varchar(20))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HP(int)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</a:t>
                      </a:r>
                      <a:r>
                        <a:rPr lang="en-US" sz="1200" b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STR(double)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MAG(double)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DEF(double)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MAG_DEF(double)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位置:每局开始初始化角色实体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0" name="表格 9"/>
          <p:cNvGraphicFramePr/>
          <p:nvPr/>
        </p:nvGraphicFramePr>
        <p:xfrm>
          <a:off x="6035040" y="4797108"/>
          <a:ext cx="526415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1066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statistics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战绩统计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玩家每场战斗的统计与总战绩的计算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statistics = resultId(varchar(50))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Date(datetype)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Mode(varchar(20))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OpponentName(varchar(20))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result(boolean)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开始界面玩家查询战绩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表格 18"/>
          <p:cNvGraphicFramePr/>
          <p:nvPr/>
        </p:nvGraphicFramePr>
        <p:xfrm>
          <a:off x="6035040" y="1187450"/>
          <a:ext cx="526415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character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角色状态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每个角色的属性与当前状态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character = charId(varchar(50))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charName(varchar(20))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coordinate_x(double)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coordinate_y(double)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character HP(int)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+ character </a:t>
                      </a:r>
                      <a:r>
                        <a:rPr lang="en-US" sz="1200" b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(varchar(20))</a:t>
                      </a:r>
                      <a:endParaRPr lang="en-US" sz="1200" b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character STR(double)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character MAG(double)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character DEF(double)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character MAG_DEF(double)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move(int)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dead(boolean)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每回合操纵角色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数据字典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/>
        </p:nvGraphicFramePr>
        <p:xfrm>
          <a:off x="457200" y="1696720"/>
          <a:ext cx="526415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statistics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战绩统计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玩家每场战斗的统计与总战绩的计算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statistics = resultId(varchar(50))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Date(datetype)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Mode(varchar(20))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OpponentName(varchar(20))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result(boolean)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开始界面玩家查询战绩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" name="表格 3"/>
          <p:cNvGraphicFramePr/>
          <p:nvPr/>
        </p:nvGraphicFramePr>
        <p:xfrm>
          <a:off x="457200" y="4109085"/>
          <a:ext cx="526415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map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地图种类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每张地图的信息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map = mapId(varchar(50))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+ mapName(varchar(20))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开始游戏界面玩家选择地图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/>
        </p:nvGraphicFramePr>
        <p:xfrm>
          <a:off x="6244590" y="1638300"/>
          <a:ext cx="526415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area_map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坐标与地形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每个坐标的属性与信息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area_map = areaId(varchar(50))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coordinate_x(double)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coordinate_y(double)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terrainId(varchar(50))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mapId(varchar(50))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游戏界面坐标属性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6244590" y="4109085"/>
          <a:ext cx="526415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Terrain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地形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每种地形的信息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Terrain  = terrainId(varchar(50))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terrainName(varchar(20))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move_impact(int)</a:t>
                      </a:r>
                      <a:endParaRPr 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每个坐标对应地形所造成的影响属性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324358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实体联系图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6" name="图片 6" descr="871CF725B605DBABA03E1CC0DB7A557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40" y="1214120"/>
            <a:ext cx="10169525" cy="5142865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074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5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307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5" name="矩形 1"/>
          <p:cNvSpPr/>
          <p:nvPr/>
        </p:nvSpPr>
        <p:spPr>
          <a:xfrm>
            <a:off x="0" y="885825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6" name="文本框 2"/>
          <p:cNvSpPr/>
          <p:nvPr/>
        </p:nvSpPr>
        <p:spPr>
          <a:xfrm>
            <a:off x="247650" y="55563"/>
            <a:ext cx="1544955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目 录</a:t>
            </a:r>
            <a:endParaRPr lang="zh-CN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5132" name="直接连接符 17"/>
          <p:cNvSpPr/>
          <p:nvPr/>
        </p:nvSpPr>
        <p:spPr>
          <a:xfrm>
            <a:off x="475933" y="228123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5133" name="文本框 19"/>
          <p:cNvSpPr/>
          <p:nvPr/>
        </p:nvSpPr>
        <p:spPr>
          <a:xfrm>
            <a:off x="631508" y="1543050"/>
            <a:ext cx="444500" cy="70802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1</a:t>
            </a:r>
            <a:endParaRPr lang="zh-CN" altLang="en-US" sz="4000" dirty="0">
              <a:solidFill>
                <a:schemeClr val="bg1"/>
              </a:solidFill>
              <a:latin typeface="Calibri Light" panose="020F0302020204030204" charset="0"/>
              <a:sym typeface="Calibri Light" panose="020F0302020204030204" charset="0"/>
            </a:endParaRPr>
          </a:p>
        </p:txBody>
      </p:sp>
      <p:sp>
        <p:nvSpPr>
          <p:cNvPr id="5137" name="直接连接符 26"/>
          <p:cNvSpPr/>
          <p:nvPr/>
        </p:nvSpPr>
        <p:spPr>
          <a:xfrm>
            <a:off x="1441768" y="228123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5138" name="文本框 28"/>
          <p:cNvSpPr/>
          <p:nvPr/>
        </p:nvSpPr>
        <p:spPr>
          <a:xfrm>
            <a:off x="1597343" y="1543050"/>
            <a:ext cx="444500" cy="70802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2</a:t>
            </a:r>
            <a:endParaRPr lang="zh-CN" altLang="en-US" sz="4000" dirty="0">
              <a:solidFill>
                <a:schemeClr val="bg1"/>
              </a:solidFill>
              <a:latin typeface="Calibri Light" panose="020F0302020204030204" charset="0"/>
              <a:sym typeface="Calibri Light" panose="020F0302020204030204" charset="0"/>
            </a:endParaRPr>
          </a:p>
        </p:txBody>
      </p:sp>
      <p:sp>
        <p:nvSpPr>
          <p:cNvPr id="5142" name="直接连接符 31"/>
          <p:cNvSpPr/>
          <p:nvPr/>
        </p:nvSpPr>
        <p:spPr>
          <a:xfrm>
            <a:off x="2432368" y="228123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5143" name="文本框 33"/>
          <p:cNvSpPr/>
          <p:nvPr/>
        </p:nvSpPr>
        <p:spPr>
          <a:xfrm>
            <a:off x="2587943" y="1543050"/>
            <a:ext cx="444500" cy="70802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3</a:t>
            </a:r>
            <a:endParaRPr lang="zh-CN" altLang="en-US" sz="4000" dirty="0">
              <a:solidFill>
                <a:schemeClr val="bg1"/>
              </a:solidFill>
              <a:latin typeface="Calibri Light" panose="020F0302020204030204" charset="0"/>
              <a:sym typeface="Calibri Light" panose="020F03020202040302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77850" y="245491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项目计划和实际进度</a:t>
            </a:r>
            <a:endParaRPr lang="zh-CN" altLang="en-US" sz="240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43685" y="245491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可行性分析</a:t>
            </a:r>
            <a:endParaRPr lang="zh-CN" altLang="en-US" sz="240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534920" y="245491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需求分析及用户反馈</a:t>
            </a:r>
            <a:endParaRPr lang="zh-CN" altLang="en-US" sz="240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5425" y="2044700"/>
            <a:ext cx="5086350" cy="3155950"/>
          </a:xfrm>
          <a:prstGeom prst="rect">
            <a:avLst/>
          </a:prstGeom>
        </p:spPr>
      </p:pic>
      <p:sp>
        <p:nvSpPr>
          <p:cNvPr id="7" name="直接连接符 17"/>
          <p:cNvSpPr/>
          <p:nvPr/>
        </p:nvSpPr>
        <p:spPr>
          <a:xfrm>
            <a:off x="3398838" y="227869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8" name="文本框 19"/>
          <p:cNvSpPr/>
          <p:nvPr/>
        </p:nvSpPr>
        <p:spPr>
          <a:xfrm>
            <a:off x="3554413" y="1540510"/>
            <a:ext cx="440055" cy="70675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4</a:t>
            </a:r>
            <a:endParaRPr lang="en-US" sz="4000" dirty="0">
              <a:solidFill>
                <a:schemeClr val="bg1"/>
              </a:solidFill>
              <a:latin typeface="Calibri Light" panose="020F0302020204030204" charset="0"/>
              <a:sym typeface="Calibri Light" panose="020F0302020204030204" charset="0"/>
            </a:endParaRPr>
          </a:p>
        </p:txBody>
      </p:sp>
      <p:sp>
        <p:nvSpPr>
          <p:cNvPr id="9" name="直接连接符 26"/>
          <p:cNvSpPr/>
          <p:nvPr/>
        </p:nvSpPr>
        <p:spPr>
          <a:xfrm>
            <a:off x="4418648" y="227869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0" name="文本框 28"/>
          <p:cNvSpPr/>
          <p:nvPr/>
        </p:nvSpPr>
        <p:spPr>
          <a:xfrm>
            <a:off x="4574223" y="1540510"/>
            <a:ext cx="440055" cy="70675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5</a:t>
            </a:r>
            <a:endParaRPr lang="en-US" sz="4000" dirty="0">
              <a:solidFill>
                <a:schemeClr val="bg1"/>
              </a:solidFill>
              <a:latin typeface="Calibri Light" panose="020F0302020204030204" charset="0"/>
              <a:sym typeface="Calibri Light" panose="020F0302020204030204" charset="0"/>
            </a:endParaRPr>
          </a:p>
        </p:txBody>
      </p:sp>
      <p:sp>
        <p:nvSpPr>
          <p:cNvPr id="11" name="直接连接符 31"/>
          <p:cNvSpPr/>
          <p:nvPr/>
        </p:nvSpPr>
        <p:spPr>
          <a:xfrm>
            <a:off x="5355273" y="227869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2" name="文本框 33"/>
          <p:cNvSpPr/>
          <p:nvPr/>
        </p:nvSpPr>
        <p:spPr>
          <a:xfrm>
            <a:off x="5510848" y="1540510"/>
            <a:ext cx="440055" cy="70675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6</a:t>
            </a:r>
            <a:endParaRPr lang="en-US" sz="4000" dirty="0">
              <a:solidFill>
                <a:schemeClr val="bg1"/>
              </a:solidFill>
              <a:latin typeface="Calibri Light" panose="020F0302020204030204" charset="0"/>
              <a:sym typeface="Calibri Light" panose="020F030202020403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00755" y="245237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设计阶段</a:t>
            </a:r>
            <a:endParaRPr lang="zh-CN" altLang="en-US" sz="240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520565" y="245237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测试阶段</a:t>
            </a:r>
            <a:endParaRPr lang="zh-CN" altLang="en-US" sz="240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457825" y="245237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项目总结</a:t>
            </a:r>
            <a:endParaRPr lang="zh-CN" altLang="en-US" sz="240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7" dur="35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11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5" dur="25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18" dur="250"/>
                                        <p:tgtEl>
                                          <p:spTgt spid="5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2" dur="250"/>
                                        <p:tgtEl>
                                          <p:spTgt spid="5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25" dur="25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9" dur="250"/>
                                        <p:tgtEl>
                                          <p:spTgt spid="5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32" dur="250"/>
                                        <p:tgtEl>
                                          <p:spTgt spid="5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36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39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4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4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5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5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5" grpId="0" bldLvl="0" animBg="1"/>
      <p:bldP spid="5126" grpId="0" bldLvl="0"/>
      <p:bldP spid="5133" grpId="0" bldLvl="0"/>
      <p:bldP spid="5138" grpId="0" bldLvl="0"/>
      <p:bldP spid="5143" grpId="0" bldLvl="0"/>
      <p:bldP spid="8" grpId="0" bldLvl="0"/>
      <p:bldP spid="10" grpId="0" bldLvl="0"/>
      <p:bldP spid="12" grpId="0" bldLvl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0" name="文本框 4"/>
          <p:cNvSpPr/>
          <p:nvPr/>
        </p:nvSpPr>
        <p:spPr>
          <a:xfrm>
            <a:off x="247650" y="55563"/>
            <a:ext cx="207899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HIPO</a:t>
            </a:r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图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 bldLvl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0" name="文本框 4"/>
          <p:cNvSpPr/>
          <p:nvPr/>
        </p:nvSpPr>
        <p:spPr>
          <a:xfrm>
            <a:off x="247650" y="55563"/>
            <a:ext cx="324358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系统模块图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5" y="1341120"/>
            <a:ext cx="11108055" cy="284353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 bldLvl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0" name="文本框 4"/>
          <p:cNvSpPr/>
          <p:nvPr/>
        </p:nvSpPr>
        <p:spPr>
          <a:xfrm>
            <a:off x="247650" y="55563"/>
            <a:ext cx="2738755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Jackson</a:t>
            </a:r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图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5255" y="141605"/>
            <a:ext cx="6961505" cy="657479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 bldLvl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0" name="文本框 4"/>
          <p:cNvSpPr/>
          <p:nvPr/>
        </p:nvSpPr>
        <p:spPr>
          <a:xfrm>
            <a:off x="247650" y="55563"/>
            <a:ext cx="167132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N-S</a:t>
            </a:r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图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390" y="4330065"/>
            <a:ext cx="5899150" cy="2071370"/>
          </a:xfrm>
          <a:prstGeom prst="rect">
            <a:avLst/>
          </a:prstGeom>
        </p:spPr>
      </p:pic>
      <p:pic>
        <p:nvPicPr>
          <p:cNvPr id="3" name="图片 2" descr="GW}6)8G`AMTFC{ZI2EJ@T%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390" y="1139825"/>
            <a:ext cx="5898515" cy="22790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825" y="1139825"/>
            <a:ext cx="4754245" cy="5262245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 bldLvl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19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5" name="矩形 3"/>
          <p:cNvSpPr/>
          <p:nvPr/>
        </p:nvSpPr>
        <p:spPr>
          <a:xfrm>
            <a:off x="0" y="2171700"/>
            <a:ext cx="12192000" cy="262890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46" name="文本框 5"/>
          <p:cNvSpPr/>
          <p:nvPr/>
        </p:nvSpPr>
        <p:spPr>
          <a:xfrm>
            <a:off x="3094673" y="2978468"/>
            <a:ext cx="5988685" cy="101473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6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holy war</a:t>
            </a:r>
            <a:r>
              <a:rPr lang="zh-CN" sz="6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详细设计</a:t>
            </a:r>
            <a:endParaRPr lang="zh-CN" sz="60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grpSp>
        <p:nvGrpSpPr>
          <p:cNvPr id="10248" name="Group 8"/>
          <p:cNvGrpSpPr/>
          <p:nvPr/>
        </p:nvGrpSpPr>
        <p:grpSpPr>
          <a:xfrm>
            <a:off x="5645150" y="1716088"/>
            <a:ext cx="889000" cy="889000"/>
            <a:chOff x="0" y="0"/>
            <a:chExt cx="888824" cy="888824"/>
          </a:xfrm>
        </p:grpSpPr>
        <p:sp>
          <p:nvSpPr>
            <p:cNvPr id="8201" name="矩形 4"/>
            <p:cNvSpPr/>
            <p:nvPr/>
          </p:nvSpPr>
          <p:spPr>
            <a:xfrm rot="2700000">
              <a:off x="0" y="0"/>
              <a:ext cx="888824" cy="888824"/>
            </a:xfrm>
            <a:prstGeom prst="rect">
              <a:avLst/>
            </a:prstGeom>
            <a:solidFill>
              <a:srgbClr val="2F374C"/>
            </a:solidFill>
            <a:ln w="12700">
              <a:noFill/>
            </a:ln>
          </p:spPr>
          <p:txBody>
            <a:bodyPr anchor="ctr"/>
            <a:p>
              <a:pPr algn="ctr"/>
              <a:endParaRPr lang="zh-CN" altLang="zh-CN" dirty="0">
                <a:solidFill>
                  <a:srgbClr val="A5A5A5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grpSp>
          <p:nvGrpSpPr>
            <p:cNvPr id="8202" name="Group 10"/>
            <p:cNvGrpSpPr/>
            <p:nvPr/>
          </p:nvGrpSpPr>
          <p:grpSpPr>
            <a:xfrm>
              <a:off x="193587" y="234862"/>
              <a:ext cx="501650" cy="419100"/>
              <a:chOff x="0" y="0"/>
              <a:chExt cx="501650" cy="419100"/>
            </a:xfrm>
          </p:grpSpPr>
          <p:sp>
            <p:nvSpPr>
              <p:cNvPr id="8203" name="Freeform 14"/>
              <p:cNvSpPr>
                <a:spLocks noEditPoints="1"/>
              </p:cNvSpPr>
              <p:nvPr/>
            </p:nvSpPr>
            <p:spPr>
              <a:xfrm>
                <a:off x="0" y="0"/>
                <a:ext cx="501650" cy="419100"/>
              </a:xfrm>
              <a:custGeom>
                <a:avLst/>
                <a:gdLst>
                  <a:gd name="txL" fmla="*/ 0 w 131"/>
                  <a:gd name="txT" fmla="*/ 0 h 109"/>
                  <a:gd name="txR" fmla="*/ 131 w 131"/>
                  <a:gd name="txB" fmla="*/ 109 h 109"/>
                </a:gdLst>
                <a:ahLst/>
                <a:cxnLst>
                  <a:cxn ang="0">
                    <a:pos x="34465" y="0"/>
                  </a:cxn>
                  <a:cxn ang="0">
                    <a:pos x="0" y="34605"/>
                  </a:cxn>
                  <a:cxn ang="0">
                    <a:pos x="0" y="384495"/>
                  </a:cxn>
                  <a:cxn ang="0">
                    <a:pos x="34465" y="419100"/>
                  </a:cxn>
                  <a:cxn ang="0">
                    <a:pos x="467185" y="419100"/>
                  </a:cxn>
                  <a:cxn ang="0">
                    <a:pos x="501650" y="384495"/>
                  </a:cxn>
                  <a:cxn ang="0">
                    <a:pos x="501650" y="34605"/>
                  </a:cxn>
                  <a:cxn ang="0">
                    <a:pos x="467185" y="0"/>
                  </a:cxn>
                  <a:cxn ang="0">
                    <a:pos x="34465" y="0"/>
                  </a:cxn>
                  <a:cxn ang="0">
                    <a:pos x="34465" y="34605"/>
                  </a:cxn>
                  <a:cxn ang="0">
                    <a:pos x="467185" y="34605"/>
                  </a:cxn>
                  <a:cxn ang="0">
                    <a:pos x="467185" y="249922"/>
                  </a:cxn>
                  <a:cxn ang="0">
                    <a:pos x="382939" y="169178"/>
                  </a:cxn>
                  <a:cxn ang="0">
                    <a:pos x="367621" y="169178"/>
                  </a:cxn>
                  <a:cxn ang="0">
                    <a:pos x="275716" y="257612"/>
                  </a:cxn>
                  <a:cxn ang="0">
                    <a:pos x="145517" y="126883"/>
                  </a:cxn>
                  <a:cxn ang="0">
                    <a:pos x="137858" y="123039"/>
                  </a:cxn>
                  <a:cxn ang="0">
                    <a:pos x="130199" y="126883"/>
                  </a:cxn>
                  <a:cxn ang="0">
                    <a:pos x="34465" y="226852"/>
                  </a:cxn>
                  <a:cxn ang="0">
                    <a:pos x="34465" y="226852"/>
                  </a:cxn>
                  <a:cxn ang="0">
                    <a:pos x="34465" y="34605"/>
                  </a:cxn>
                  <a:cxn ang="0">
                    <a:pos x="34465" y="269147"/>
                  </a:cxn>
                  <a:cxn ang="0">
                    <a:pos x="137858" y="161488"/>
                  </a:cxn>
                  <a:cxn ang="0">
                    <a:pos x="287204" y="311441"/>
                  </a:cxn>
                  <a:cxn ang="0">
                    <a:pos x="294863" y="315286"/>
                  </a:cxn>
                  <a:cxn ang="0">
                    <a:pos x="302522" y="311441"/>
                  </a:cxn>
                  <a:cxn ang="0">
                    <a:pos x="310181" y="307596"/>
                  </a:cxn>
                  <a:cxn ang="0">
                    <a:pos x="310181" y="292217"/>
                  </a:cxn>
                  <a:cxn ang="0">
                    <a:pos x="294863" y="280682"/>
                  </a:cxn>
                  <a:cxn ang="0">
                    <a:pos x="375280" y="199938"/>
                  </a:cxn>
                  <a:cxn ang="0">
                    <a:pos x="467185" y="288372"/>
                  </a:cxn>
                  <a:cxn ang="0">
                    <a:pos x="467185" y="384495"/>
                  </a:cxn>
                  <a:cxn ang="0">
                    <a:pos x="34465" y="384495"/>
                  </a:cxn>
                  <a:cxn ang="0">
                    <a:pos x="34465" y="269147"/>
                  </a:cxn>
                </a:cxnLst>
                <a:rect l="txL" t="txT" r="txR" b="txB"/>
                <a:pathLst>
                  <a:path w="131" h="109">
                    <a:moveTo>
                      <a:pt x="9" y="0"/>
                    </a:moveTo>
                    <a:cubicBezTo>
                      <a:pt x="4" y="0"/>
                      <a:pt x="0" y="4"/>
                      <a:pt x="0" y="9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0" y="105"/>
                      <a:pt x="4" y="109"/>
                      <a:pt x="9" y="109"/>
                    </a:cubicBezTo>
                    <a:cubicBezTo>
                      <a:pt x="122" y="109"/>
                      <a:pt x="122" y="109"/>
                      <a:pt x="122" y="109"/>
                    </a:cubicBezTo>
                    <a:cubicBezTo>
                      <a:pt x="127" y="109"/>
                      <a:pt x="131" y="105"/>
                      <a:pt x="131" y="100"/>
                    </a:cubicBezTo>
                    <a:cubicBezTo>
                      <a:pt x="131" y="9"/>
                      <a:pt x="131" y="9"/>
                      <a:pt x="131" y="9"/>
                    </a:cubicBezTo>
                    <a:cubicBezTo>
                      <a:pt x="131" y="4"/>
                      <a:pt x="127" y="0"/>
                      <a:pt x="122" y="0"/>
                    </a:cubicBezTo>
                    <a:lnTo>
                      <a:pt x="9" y="0"/>
                    </a:lnTo>
                    <a:close/>
                    <a:moveTo>
                      <a:pt x="9" y="9"/>
                    </a:moveTo>
                    <a:cubicBezTo>
                      <a:pt x="122" y="9"/>
                      <a:pt x="122" y="9"/>
                      <a:pt x="122" y="9"/>
                    </a:cubicBezTo>
                    <a:cubicBezTo>
                      <a:pt x="122" y="65"/>
                      <a:pt x="122" y="65"/>
                      <a:pt x="122" y="65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99" y="43"/>
                      <a:pt x="97" y="43"/>
                      <a:pt x="96" y="44"/>
                    </a:cubicBezTo>
                    <a:cubicBezTo>
                      <a:pt x="72" y="67"/>
                      <a:pt x="72" y="67"/>
                      <a:pt x="72" y="67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7" y="32"/>
                      <a:pt x="36" y="32"/>
                    </a:cubicBezTo>
                    <a:cubicBezTo>
                      <a:pt x="36" y="32"/>
                      <a:pt x="35" y="33"/>
                      <a:pt x="34" y="33"/>
                    </a:cubicBezTo>
                    <a:cubicBezTo>
                      <a:pt x="34" y="33"/>
                      <a:pt x="10" y="59"/>
                      <a:pt x="9" y="59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59"/>
                      <a:pt x="9" y="9"/>
                      <a:pt x="9" y="9"/>
                    </a:cubicBezTo>
                    <a:close/>
                    <a:moveTo>
                      <a:pt x="9" y="70"/>
                    </a:moveTo>
                    <a:cubicBezTo>
                      <a:pt x="36" y="42"/>
                      <a:pt x="36" y="42"/>
                      <a:pt x="36" y="42"/>
                    </a:cubicBezTo>
                    <a:cubicBezTo>
                      <a:pt x="75" y="81"/>
                      <a:pt x="75" y="81"/>
                      <a:pt x="75" y="81"/>
                    </a:cubicBezTo>
                    <a:cubicBezTo>
                      <a:pt x="76" y="82"/>
                      <a:pt x="77" y="82"/>
                      <a:pt x="77" y="82"/>
                    </a:cubicBezTo>
                    <a:cubicBezTo>
                      <a:pt x="78" y="82"/>
                      <a:pt x="79" y="82"/>
                      <a:pt x="79" y="81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2" y="79"/>
                      <a:pt x="82" y="77"/>
                      <a:pt x="81" y="76"/>
                    </a:cubicBezTo>
                    <a:cubicBezTo>
                      <a:pt x="77" y="73"/>
                      <a:pt x="77" y="73"/>
                      <a:pt x="77" y="73"/>
                    </a:cubicBezTo>
                    <a:cubicBezTo>
                      <a:pt x="98" y="52"/>
                      <a:pt x="98" y="52"/>
                      <a:pt x="98" y="52"/>
                    </a:cubicBezTo>
                    <a:cubicBezTo>
                      <a:pt x="122" y="75"/>
                      <a:pt x="122" y="75"/>
                      <a:pt x="122" y="75"/>
                    </a:cubicBezTo>
                    <a:cubicBezTo>
                      <a:pt x="122" y="100"/>
                      <a:pt x="122" y="100"/>
                      <a:pt x="122" y="100"/>
                    </a:cubicBezTo>
                    <a:cubicBezTo>
                      <a:pt x="9" y="100"/>
                      <a:pt x="9" y="100"/>
                      <a:pt x="9" y="100"/>
                    </a:cubicBezTo>
                    <a:lnTo>
                      <a:pt x="9" y="70"/>
                    </a:ln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8204" name="Oval 15"/>
              <p:cNvSpPr/>
              <p:nvPr/>
            </p:nvSpPr>
            <p:spPr>
              <a:xfrm>
                <a:off x="217488" y="65087"/>
                <a:ext cx="100013" cy="100013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</a:ln>
            </p:spPr>
            <p:txBody>
              <a:bodyPr/>
              <a:p>
                <a:endParaRPr lang="zh-CN" altLang="zh-CN" dirty="0">
                  <a:solidFill>
                    <a:srgbClr val="000000"/>
                  </a:solidFill>
                  <a:latin typeface="Calibri" panose="020F0502020204030204" pitchFamily="34" charset="0"/>
                  <a:sym typeface="宋体" panose="02010600030101010101" pitchFamily="2" charset="-122"/>
                </a:endParaRPr>
              </a:p>
            </p:txBody>
          </p:sp>
        </p:grp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Horizontal)">
                                      <p:cBhvr>
                                        <p:cTn id="7" dur="500"/>
                                        <p:tgtEl>
                                          <p:spTgt spid="10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11" dur="5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5" grpId="0" bldLvl="0" animBg="1"/>
      <p:bldP spid="10246" grpId="0" bldLvl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0" name="文本框 4"/>
          <p:cNvSpPr/>
          <p:nvPr/>
        </p:nvSpPr>
        <p:spPr>
          <a:xfrm>
            <a:off x="247650" y="55563"/>
            <a:ext cx="201930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伪代码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7650" y="1144270"/>
            <a:ext cx="5928995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bg1"/>
                </a:solidFill>
              </a:rPr>
              <a:t>procedure &lt;用户登录&gt; interface&lt;jdbc请求对象&gt;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begin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连接数据库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if &lt;请求是get请求&gt; then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获取账号密码输入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begin &lt;遍历数据库用户信息查询&gt;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    if 对象合法 then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登陆数据库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print ‘用户个人游戏界面’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return succeed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    else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return failed 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end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else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return failed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end</a:t>
            </a:r>
            <a:endParaRPr lang="zh-CN" altLang="en-US" sz="2000" b="1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296660" y="918845"/>
            <a:ext cx="5968365" cy="5939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bg1"/>
                </a:solidFill>
              </a:rPr>
              <a:t>procedure &lt;攻击请求&gt; interface&lt;jdbc请求对象&gt;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begin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连接数据库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if &lt;请求是get请求&gt; then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获取对象和目标信息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begin &lt;对目标对象进行攻击&gt;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    if 攻击请求合理 then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print ‘攻击’界面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执行数据库update语句 from products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If 攻击目标未死亡 then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执行数据库update语句 from products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Print ‘攻击’界面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return succeed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    else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return failed 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 end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else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       return failed</a:t>
            </a:r>
            <a:endParaRPr lang="zh-CN" altLang="en-US" sz="2000" b="1">
              <a:solidFill>
                <a:schemeClr val="bg1"/>
              </a:solidFill>
            </a:endParaRPr>
          </a:p>
          <a:p>
            <a:r>
              <a:rPr lang="zh-CN" altLang="en-US" sz="2000" b="1">
                <a:solidFill>
                  <a:schemeClr val="bg1"/>
                </a:solidFill>
              </a:rPr>
              <a:t>end</a:t>
            </a:r>
            <a:endParaRPr lang="zh-CN" alt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 bldLvl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85825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代码规范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355" y="1108710"/>
            <a:ext cx="4166870" cy="52578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8645" y="1089025"/>
            <a:ext cx="5305425" cy="5277485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用户反馈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sp>
        <p:nvSpPr>
          <p:cNvPr id="6" name="Freeform 11"/>
          <p:cNvSpPr/>
          <p:nvPr/>
        </p:nvSpPr>
        <p:spPr bwMode="auto">
          <a:xfrm flipH="1">
            <a:off x="4411663" y="1625600"/>
            <a:ext cx="760412" cy="4243388"/>
          </a:xfrm>
          <a:custGeom>
            <a:avLst/>
            <a:gdLst>
              <a:gd name="T0" fmla="*/ 0 w 1412"/>
              <a:gd name="T1" fmla="*/ 2147483647 h 6009"/>
              <a:gd name="T2" fmla="*/ 0 w 1412"/>
              <a:gd name="T3" fmla="*/ 0 h 6009"/>
              <a:gd name="T4" fmla="*/ 2147483647 w 1412"/>
              <a:gd name="T5" fmla="*/ 2147483647 h 6009"/>
              <a:gd name="T6" fmla="*/ 2147483647 w 1412"/>
              <a:gd name="T7" fmla="*/ 2147483647 h 6009"/>
              <a:gd name="T8" fmla="*/ 2147483647 w 1412"/>
              <a:gd name="T9" fmla="*/ 2147483647 h 6009"/>
              <a:gd name="T10" fmla="*/ 2147483647 w 1412"/>
              <a:gd name="T11" fmla="*/ 2147483647 h 6009"/>
              <a:gd name="T12" fmla="*/ 2147483647 w 1412"/>
              <a:gd name="T13" fmla="*/ 2147483647 h 6009"/>
              <a:gd name="T14" fmla="*/ 2147483647 w 1412"/>
              <a:gd name="T15" fmla="*/ 2147483647 h 6009"/>
              <a:gd name="T16" fmla="*/ 2147483647 w 1412"/>
              <a:gd name="T17" fmla="*/ 2147483647 h 6009"/>
              <a:gd name="T18" fmla="*/ 2147483647 w 1412"/>
              <a:gd name="T19" fmla="*/ 2147483647 h 6009"/>
              <a:gd name="T20" fmla="*/ 2147483647 w 1412"/>
              <a:gd name="T21" fmla="*/ 2147483647 h 6009"/>
              <a:gd name="T22" fmla="*/ 2147483647 w 1412"/>
              <a:gd name="T23" fmla="*/ 2147483647 h 6009"/>
              <a:gd name="T24" fmla="*/ 2147483647 w 1412"/>
              <a:gd name="T25" fmla="*/ 2147483647 h 6009"/>
              <a:gd name="T26" fmla="*/ 2147483647 w 1412"/>
              <a:gd name="T27" fmla="*/ 2147483647 h 6009"/>
              <a:gd name="T28" fmla="*/ 2147483647 w 1412"/>
              <a:gd name="T29" fmla="*/ 2147483647 h 6009"/>
              <a:gd name="T30" fmla="*/ 2147483647 w 1412"/>
              <a:gd name="T31" fmla="*/ 2147483647 h 6009"/>
              <a:gd name="T32" fmla="*/ 2147483647 w 1412"/>
              <a:gd name="T33" fmla="*/ 2147483647 h 6009"/>
              <a:gd name="T34" fmla="*/ 2147483647 w 1412"/>
              <a:gd name="T35" fmla="*/ 2147483647 h 6009"/>
              <a:gd name="T36" fmla="*/ 2147483647 w 1412"/>
              <a:gd name="T37" fmla="*/ 2147483647 h 6009"/>
              <a:gd name="T38" fmla="*/ 2147483647 w 1412"/>
              <a:gd name="T39" fmla="*/ 2147483647 h 6009"/>
              <a:gd name="T40" fmla="*/ 2147483647 w 1412"/>
              <a:gd name="T41" fmla="*/ 2147483647 h 6009"/>
              <a:gd name="T42" fmla="*/ 2147483647 w 1412"/>
              <a:gd name="T43" fmla="*/ 2147483647 h 6009"/>
              <a:gd name="T44" fmla="*/ 2147483647 w 1412"/>
              <a:gd name="T45" fmla="*/ 2147483647 h 6009"/>
              <a:gd name="T46" fmla="*/ 2147483647 w 1412"/>
              <a:gd name="T47" fmla="*/ 2147483647 h 6009"/>
              <a:gd name="T48" fmla="*/ 2147483647 w 1412"/>
              <a:gd name="T49" fmla="*/ 2147483647 h 6009"/>
              <a:gd name="T50" fmla="*/ 2147483647 w 1412"/>
              <a:gd name="T51" fmla="*/ 2147483647 h 6009"/>
              <a:gd name="T52" fmla="*/ 2147483647 w 1412"/>
              <a:gd name="T53" fmla="*/ 2147483647 h 6009"/>
              <a:gd name="T54" fmla="*/ 2147483647 w 1412"/>
              <a:gd name="T55" fmla="*/ 2147483647 h 6009"/>
              <a:gd name="T56" fmla="*/ 2147483647 w 1412"/>
              <a:gd name="T57" fmla="*/ 2147483647 h 6009"/>
              <a:gd name="T58" fmla="*/ 2147483647 w 1412"/>
              <a:gd name="T59" fmla="*/ 2147483647 h 6009"/>
              <a:gd name="T60" fmla="*/ 2147483647 w 1412"/>
              <a:gd name="T61" fmla="*/ 2147483647 h 6009"/>
              <a:gd name="T62" fmla="*/ 2147483647 w 1412"/>
              <a:gd name="T63" fmla="*/ 2147483647 h 6009"/>
              <a:gd name="T64" fmla="*/ 2147483647 w 1412"/>
              <a:gd name="T65" fmla="*/ 2147483647 h 6009"/>
              <a:gd name="T66" fmla="*/ 2147483647 w 1412"/>
              <a:gd name="T67" fmla="*/ 2147483647 h 6009"/>
              <a:gd name="T68" fmla="*/ 2147483647 w 1412"/>
              <a:gd name="T69" fmla="*/ 2147483647 h 6009"/>
              <a:gd name="T70" fmla="*/ 2147483647 w 1412"/>
              <a:gd name="T71" fmla="*/ 2147483647 h 6009"/>
              <a:gd name="T72" fmla="*/ 2147483647 w 1412"/>
              <a:gd name="T73" fmla="*/ 2147483647 h 6009"/>
              <a:gd name="T74" fmla="*/ 2147483647 w 1412"/>
              <a:gd name="T75" fmla="*/ 2147483647 h 6009"/>
              <a:gd name="T76" fmla="*/ 2147483647 w 1412"/>
              <a:gd name="T77" fmla="*/ 2147483647 h 6009"/>
              <a:gd name="T78" fmla="*/ 2147483647 w 1412"/>
              <a:gd name="T79" fmla="*/ 2147483647 h 6009"/>
              <a:gd name="T80" fmla="*/ 2147483647 w 1412"/>
              <a:gd name="T81" fmla="*/ 2147483647 h 6009"/>
              <a:gd name="T82" fmla="*/ 2147483647 w 1412"/>
              <a:gd name="T83" fmla="*/ 2147483647 h 6009"/>
              <a:gd name="T84" fmla="*/ 2147483647 w 1412"/>
              <a:gd name="T85" fmla="*/ 2147483647 h 6009"/>
              <a:gd name="T86" fmla="*/ 2147483647 w 1412"/>
              <a:gd name="T87" fmla="*/ 2147483647 h 6009"/>
              <a:gd name="T88" fmla="*/ 2147483647 w 1412"/>
              <a:gd name="T89" fmla="*/ 2147483647 h 6009"/>
              <a:gd name="T90" fmla="*/ 2147483647 w 1412"/>
              <a:gd name="T91" fmla="*/ 2147483647 h 6009"/>
              <a:gd name="T92" fmla="*/ 2147483647 w 1412"/>
              <a:gd name="T93" fmla="*/ 2147483647 h 6009"/>
              <a:gd name="T94" fmla="*/ 2147483647 w 1412"/>
              <a:gd name="T95" fmla="*/ 2147483647 h 6009"/>
              <a:gd name="T96" fmla="*/ 2147483647 w 1412"/>
              <a:gd name="T97" fmla="*/ 2147483647 h 6009"/>
              <a:gd name="T98" fmla="*/ 2147483647 w 1412"/>
              <a:gd name="T99" fmla="*/ 2147483647 h 6009"/>
              <a:gd name="T100" fmla="*/ 2147483647 w 1412"/>
              <a:gd name="T101" fmla="*/ 2147483647 h 6009"/>
              <a:gd name="T102" fmla="*/ 2147483647 w 1412"/>
              <a:gd name="T103" fmla="*/ 2147483647 h 6009"/>
              <a:gd name="T104" fmla="*/ 2147483647 w 1412"/>
              <a:gd name="T105" fmla="*/ 2147483647 h 6009"/>
              <a:gd name="T106" fmla="*/ 2147483647 w 1412"/>
              <a:gd name="T107" fmla="*/ 2147483647 h 6009"/>
              <a:gd name="T108" fmla="*/ 2147483647 w 1412"/>
              <a:gd name="T109" fmla="*/ 2147483647 h 6009"/>
              <a:gd name="T110" fmla="*/ 2147483647 w 1412"/>
              <a:gd name="T111" fmla="*/ 2147483647 h 6009"/>
              <a:gd name="T112" fmla="*/ 2147483647 w 1412"/>
              <a:gd name="T113" fmla="*/ 2147483647 h 6009"/>
              <a:gd name="T114" fmla="*/ 0 w 1412"/>
              <a:gd name="T115" fmla="*/ 2147483647 h 6009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412"/>
              <a:gd name="T175" fmla="*/ 0 h 6009"/>
              <a:gd name="T176" fmla="*/ 1412 w 1412"/>
              <a:gd name="T177" fmla="*/ 6009 h 6009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412" h="6009">
                <a:moveTo>
                  <a:pt x="0" y="82"/>
                </a:moveTo>
                <a:lnTo>
                  <a:pt x="0" y="0"/>
                </a:lnTo>
                <a:cubicBezTo>
                  <a:pt x="108" y="24"/>
                  <a:pt x="202" y="47"/>
                  <a:pt x="283" y="71"/>
                </a:cubicBezTo>
                <a:cubicBezTo>
                  <a:pt x="364" y="95"/>
                  <a:pt x="442" y="132"/>
                  <a:pt x="518" y="182"/>
                </a:cubicBezTo>
                <a:cubicBezTo>
                  <a:pt x="594" y="231"/>
                  <a:pt x="662" y="293"/>
                  <a:pt x="723" y="367"/>
                </a:cubicBezTo>
                <a:cubicBezTo>
                  <a:pt x="784" y="443"/>
                  <a:pt x="830" y="519"/>
                  <a:pt x="863" y="597"/>
                </a:cubicBezTo>
                <a:cubicBezTo>
                  <a:pt x="894" y="675"/>
                  <a:pt x="917" y="759"/>
                  <a:pt x="935" y="848"/>
                </a:cubicBezTo>
                <a:cubicBezTo>
                  <a:pt x="952" y="937"/>
                  <a:pt x="963" y="1036"/>
                  <a:pt x="966" y="1141"/>
                </a:cubicBezTo>
                <a:cubicBezTo>
                  <a:pt x="970" y="1248"/>
                  <a:pt x="959" y="1368"/>
                  <a:pt x="931" y="1500"/>
                </a:cubicBezTo>
                <a:lnTo>
                  <a:pt x="856" y="1831"/>
                </a:lnTo>
                <a:cubicBezTo>
                  <a:pt x="834" y="1941"/>
                  <a:pt x="826" y="2055"/>
                  <a:pt x="828" y="2176"/>
                </a:cubicBezTo>
                <a:cubicBezTo>
                  <a:pt x="828" y="2308"/>
                  <a:pt x="841" y="2417"/>
                  <a:pt x="869" y="2502"/>
                </a:cubicBezTo>
                <a:cubicBezTo>
                  <a:pt x="896" y="2587"/>
                  <a:pt x="926" y="2649"/>
                  <a:pt x="961" y="2687"/>
                </a:cubicBezTo>
                <a:cubicBezTo>
                  <a:pt x="994" y="2724"/>
                  <a:pt x="1044" y="2767"/>
                  <a:pt x="1110" y="2815"/>
                </a:cubicBezTo>
                <a:cubicBezTo>
                  <a:pt x="1176" y="2862"/>
                  <a:pt x="1221" y="2887"/>
                  <a:pt x="1244" y="2889"/>
                </a:cubicBezTo>
                <a:lnTo>
                  <a:pt x="1412" y="2920"/>
                </a:lnTo>
                <a:lnTo>
                  <a:pt x="1412" y="3079"/>
                </a:lnTo>
                <a:cubicBezTo>
                  <a:pt x="1298" y="3106"/>
                  <a:pt x="1213" y="3134"/>
                  <a:pt x="1156" y="3164"/>
                </a:cubicBezTo>
                <a:cubicBezTo>
                  <a:pt x="1099" y="3193"/>
                  <a:pt x="1047" y="3236"/>
                  <a:pt x="999" y="3291"/>
                </a:cubicBezTo>
                <a:cubicBezTo>
                  <a:pt x="952" y="3347"/>
                  <a:pt x="912" y="3419"/>
                  <a:pt x="880" y="3508"/>
                </a:cubicBezTo>
                <a:cubicBezTo>
                  <a:pt x="847" y="3596"/>
                  <a:pt x="829" y="3695"/>
                  <a:pt x="826" y="3804"/>
                </a:cubicBezTo>
                <a:cubicBezTo>
                  <a:pt x="823" y="3914"/>
                  <a:pt x="830" y="4043"/>
                  <a:pt x="850" y="4193"/>
                </a:cubicBezTo>
                <a:cubicBezTo>
                  <a:pt x="860" y="4296"/>
                  <a:pt x="872" y="4383"/>
                  <a:pt x="884" y="4452"/>
                </a:cubicBezTo>
                <a:lnTo>
                  <a:pt x="935" y="4752"/>
                </a:lnTo>
                <a:cubicBezTo>
                  <a:pt x="948" y="4855"/>
                  <a:pt x="951" y="4953"/>
                  <a:pt x="944" y="5046"/>
                </a:cubicBezTo>
                <a:cubicBezTo>
                  <a:pt x="936" y="5150"/>
                  <a:pt x="919" y="5246"/>
                  <a:pt x="893" y="5331"/>
                </a:cubicBezTo>
                <a:cubicBezTo>
                  <a:pt x="866" y="5416"/>
                  <a:pt x="832" y="5491"/>
                  <a:pt x="792" y="5553"/>
                </a:cubicBezTo>
                <a:cubicBezTo>
                  <a:pt x="753" y="5617"/>
                  <a:pt x="702" y="5678"/>
                  <a:pt x="639" y="5737"/>
                </a:cubicBezTo>
                <a:cubicBezTo>
                  <a:pt x="578" y="5796"/>
                  <a:pt x="517" y="5843"/>
                  <a:pt x="458" y="5879"/>
                </a:cubicBezTo>
                <a:lnTo>
                  <a:pt x="310" y="5967"/>
                </a:lnTo>
                <a:cubicBezTo>
                  <a:pt x="268" y="5997"/>
                  <a:pt x="235" y="6009"/>
                  <a:pt x="212" y="6005"/>
                </a:cubicBezTo>
                <a:cubicBezTo>
                  <a:pt x="189" y="6001"/>
                  <a:pt x="175" y="5990"/>
                  <a:pt x="171" y="5973"/>
                </a:cubicBezTo>
                <a:cubicBezTo>
                  <a:pt x="166" y="5954"/>
                  <a:pt x="179" y="5932"/>
                  <a:pt x="208" y="5905"/>
                </a:cubicBezTo>
                <a:cubicBezTo>
                  <a:pt x="219" y="5896"/>
                  <a:pt x="249" y="5874"/>
                  <a:pt x="300" y="5840"/>
                </a:cubicBezTo>
                <a:cubicBezTo>
                  <a:pt x="351" y="5804"/>
                  <a:pt x="399" y="5760"/>
                  <a:pt x="445" y="5705"/>
                </a:cubicBezTo>
                <a:cubicBezTo>
                  <a:pt x="492" y="5650"/>
                  <a:pt x="532" y="5587"/>
                  <a:pt x="564" y="5512"/>
                </a:cubicBezTo>
                <a:cubicBezTo>
                  <a:pt x="596" y="5439"/>
                  <a:pt x="617" y="5373"/>
                  <a:pt x="625" y="5315"/>
                </a:cubicBezTo>
                <a:cubicBezTo>
                  <a:pt x="634" y="5258"/>
                  <a:pt x="638" y="5192"/>
                  <a:pt x="638" y="5121"/>
                </a:cubicBezTo>
                <a:cubicBezTo>
                  <a:pt x="636" y="5058"/>
                  <a:pt x="629" y="4960"/>
                  <a:pt x="618" y="4825"/>
                </a:cubicBezTo>
                <a:cubicBezTo>
                  <a:pt x="606" y="4690"/>
                  <a:pt x="595" y="4553"/>
                  <a:pt x="584" y="4415"/>
                </a:cubicBezTo>
                <a:cubicBezTo>
                  <a:pt x="574" y="4277"/>
                  <a:pt x="572" y="4156"/>
                  <a:pt x="578" y="4048"/>
                </a:cubicBezTo>
                <a:cubicBezTo>
                  <a:pt x="584" y="3907"/>
                  <a:pt x="603" y="3792"/>
                  <a:pt x="632" y="3704"/>
                </a:cubicBezTo>
                <a:cubicBezTo>
                  <a:pt x="661" y="3616"/>
                  <a:pt x="708" y="3518"/>
                  <a:pt x="772" y="3412"/>
                </a:cubicBezTo>
                <a:cubicBezTo>
                  <a:pt x="837" y="3305"/>
                  <a:pt x="893" y="3239"/>
                  <a:pt x="941" y="3215"/>
                </a:cubicBezTo>
                <a:lnTo>
                  <a:pt x="1273" y="3012"/>
                </a:lnTo>
                <a:cubicBezTo>
                  <a:pt x="1174" y="2959"/>
                  <a:pt x="1094" y="2915"/>
                  <a:pt x="1034" y="2880"/>
                </a:cubicBezTo>
                <a:cubicBezTo>
                  <a:pt x="975" y="2844"/>
                  <a:pt x="924" y="2806"/>
                  <a:pt x="884" y="2767"/>
                </a:cubicBezTo>
                <a:cubicBezTo>
                  <a:pt x="844" y="2729"/>
                  <a:pt x="796" y="2661"/>
                  <a:pt x="739" y="2564"/>
                </a:cubicBezTo>
                <a:cubicBezTo>
                  <a:pt x="683" y="2467"/>
                  <a:pt x="639" y="2372"/>
                  <a:pt x="611" y="2279"/>
                </a:cubicBezTo>
                <a:cubicBezTo>
                  <a:pt x="582" y="2187"/>
                  <a:pt x="565" y="2085"/>
                  <a:pt x="558" y="1973"/>
                </a:cubicBezTo>
                <a:cubicBezTo>
                  <a:pt x="550" y="1862"/>
                  <a:pt x="552" y="1753"/>
                  <a:pt x="562" y="1648"/>
                </a:cubicBezTo>
                <a:cubicBezTo>
                  <a:pt x="566" y="1592"/>
                  <a:pt x="580" y="1478"/>
                  <a:pt x="605" y="1308"/>
                </a:cubicBezTo>
                <a:cubicBezTo>
                  <a:pt x="629" y="1139"/>
                  <a:pt x="643" y="1004"/>
                  <a:pt x="646" y="904"/>
                </a:cubicBezTo>
                <a:cubicBezTo>
                  <a:pt x="649" y="805"/>
                  <a:pt x="641" y="718"/>
                  <a:pt x="619" y="644"/>
                </a:cubicBezTo>
                <a:cubicBezTo>
                  <a:pt x="603" y="589"/>
                  <a:pt x="569" y="522"/>
                  <a:pt x="520" y="441"/>
                </a:cubicBezTo>
                <a:cubicBezTo>
                  <a:pt x="470" y="360"/>
                  <a:pt x="411" y="293"/>
                  <a:pt x="341" y="240"/>
                </a:cubicBezTo>
                <a:cubicBezTo>
                  <a:pt x="272" y="187"/>
                  <a:pt x="208" y="152"/>
                  <a:pt x="152" y="132"/>
                </a:cubicBezTo>
                <a:lnTo>
                  <a:pt x="0" y="82"/>
                </a:lnTo>
                <a:close/>
              </a:path>
            </a:pathLst>
          </a:custGeom>
          <a:solidFill>
            <a:srgbClr val="2D5493"/>
          </a:solidFill>
          <a:ln w="9525">
            <a:noFill/>
            <a:round/>
          </a:ln>
        </p:spPr>
        <p:txBody>
          <a:bodyPr/>
          <a:p>
            <a:endParaRPr lang="zh-CN" altLang="en-US"/>
          </a:p>
        </p:txBody>
      </p:sp>
      <p:sp>
        <p:nvSpPr>
          <p:cNvPr id="7" name="Oval 15"/>
          <p:cNvSpPr>
            <a:spLocks noChangeArrowheads="1"/>
          </p:cNvSpPr>
          <p:nvPr/>
        </p:nvSpPr>
        <p:spPr bwMode="auto">
          <a:xfrm>
            <a:off x="742950" y="2103438"/>
            <a:ext cx="3105150" cy="3109912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 w="10">
            <a:noFill/>
            <a:miter lim="800000"/>
          </a:ln>
        </p:spPr>
        <p:txBody>
          <a:bodyPr/>
          <a:p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72075" y="1722755"/>
            <a:ext cx="66605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非计算分院访谈对象</a:t>
            </a:r>
            <a:r>
              <a:rPr lang="en-US" altLang="zh-CN" sz="2000">
                <a:solidFill>
                  <a:schemeClr val="bg1"/>
                </a:solidFill>
              </a:rPr>
              <a:t>1</a:t>
            </a:r>
            <a:r>
              <a:rPr lang="zh-CN" altLang="en-US" sz="2000">
                <a:solidFill>
                  <a:schemeClr val="bg1"/>
                </a:solidFill>
              </a:rPr>
              <a:t>：只能在同一台电脑上进行游戏，局限性太大，毕竟战棋类游戏是一个花时很长的游戏种类。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72075" y="3442970"/>
            <a:ext cx="6660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计算分院访谈对象</a:t>
            </a:r>
            <a:r>
              <a:rPr lang="en-US" altLang="zh-CN" sz="2000">
                <a:solidFill>
                  <a:schemeClr val="bg1"/>
                </a:solidFill>
              </a:rPr>
              <a:t>2</a:t>
            </a:r>
            <a:r>
              <a:rPr lang="zh-CN" altLang="en-US" sz="2000">
                <a:solidFill>
                  <a:schemeClr val="bg1"/>
                </a:solidFill>
              </a:rPr>
              <a:t>：</a:t>
            </a:r>
            <a:r>
              <a:rPr lang="en-US" sz="2000">
                <a:solidFill>
                  <a:schemeClr val="bg1"/>
                </a:solidFill>
              </a:rPr>
              <a:t>PC</a:t>
            </a:r>
            <a:r>
              <a:rPr lang="zh-CN" altLang="en-US" sz="2000">
                <a:solidFill>
                  <a:schemeClr val="bg1"/>
                </a:solidFill>
              </a:rPr>
              <a:t>端去进行一个单机双人战棋类游戏的设计实在有些考虑不周，双方棋子没有明确标识，容易影响战术布局。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72075" y="5162550"/>
            <a:ext cx="66605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非计算分院访谈对象</a:t>
            </a:r>
            <a:r>
              <a:rPr lang="en-GB" altLang="zh-CN" sz="2000">
                <a:solidFill>
                  <a:schemeClr val="bg1"/>
                </a:solidFill>
              </a:rPr>
              <a:t>3</a:t>
            </a:r>
            <a:r>
              <a:rPr lang="zh-CN" altLang="en-US" sz="2000">
                <a:solidFill>
                  <a:schemeClr val="bg1"/>
                </a:solidFill>
              </a:rPr>
              <a:t>：</a:t>
            </a:r>
            <a:r>
              <a:rPr lang="en-US" sz="2000">
                <a:solidFill>
                  <a:schemeClr val="bg1"/>
                </a:solidFill>
              </a:rPr>
              <a:t>ui</a:t>
            </a:r>
            <a:r>
              <a:rPr lang="zh-CN" altLang="en-US" sz="2000">
                <a:solidFill>
                  <a:schemeClr val="bg1"/>
                </a:solidFill>
              </a:rPr>
              <a:t>设计有些单一，角色区分度不大。</a:t>
            </a:r>
            <a:endParaRPr lang="zh-CN" altLang="en-US" sz="20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  <p:bldP spid="6" grpId="0" bldLvl="0" animBg="1"/>
      <p:bldP spid="7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482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3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2532" name="文本框 4"/>
          <p:cNvSpPr/>
          <p:nvPr/>
        </p:nvSpPr>
        <p:spPr>
          <a:xfrm>
            <a:off x="247650" y="55563"/>
            <a:ext cx="446786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小组分工及评分</a:t>
            </a:r>
            <a:endParaRPr lang="zh-CN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22542" name="矩形 35"/>
          <p:cNvSpPr/>
          <p:nvPr/>
        </p:nvSpPr>
        <p:spPr>
          <a:xfrm>
            <a:off x="838200" y="1565275"/>
            <a:ext cx="3181350" cy="1219200"/>
          </a:xfrm>
          <a:prstGeom prst="rect">
            <a:avLst/>
          </a:prstGeom>
          <a:solidFill>
            <a:srgbClr val="46C132"/>
          </a:solidFill>
          <a:ln w="12700">
            <a:noFill/>
          </a:ln>
        </p:spPr>
        <p:txBody>
          <a:bodyPr anchor="ctr"/>
          <a:p>
            <a:pPr algn="ctr"/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  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刘雨霏（</a:t>
            </a:r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85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）</a:t>
            </a:r>
            <a:endParaRPr lang="zh-CN" sz="4000" b="1" dirty="0">
              <a:solidFill>
                <a:srgbClr val="FFFFFF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0499" name="矩形 37"/>
          <p:cNvSpPr/>
          <p:nvPr/>
        </p:nvSpPr>
        <p:spPr>
          <a:xfrm>
            <a:off x="838200" y="2903855"/>
            <a:ext cx="3181350" cy="320992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anchor="ctr"/>
          <a:p>
            <a:pPr algn="ctr"/>
            <a:endParaRPr lang="zh-CN" altLang="zh-CN" dirty="0">
              <a:solidFill>
                <a:srgbClr val="3F3F3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2547" name="矩形 40"/>
          <p:cNvSpPr/>
          <p:nvPr/>
        </p:nvSpPr>
        <p:spPr>
          <a:xfrm>
            <a:off x="4505325" y="1565275"/>
            <a:ext cx="3181350" cy="1219200"/>
          </a:xfrm>
          <a:prstGeom prst="rect">
            <a:avLst/>
          </a:prstGeom>
          <a:solidFill>
            <a:srgbClr val="28AE60"/>
          </a:solidFill>
          <a:ln w="12700">
            <a:noFill/>
          </a:ln>
        </p:spPr>
        <p:txBody>
          <a:bodyPr anchor="ctr"/>
          <a:p>
            <a:pPr algn="ctr"/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  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杨智麟（</a:t>
            </a:r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80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）</a:t>
            </a:r>
            <a:endParaRPr lang="zh-CN" sz="4000" b="1" dirty="0">
              <a:solidFill>
                <a:srgbClr val="FFFFFF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0496" name="矩形 42"/>
          <p:cNvSpPr/>
          <p:nvPr/>
        </p:nvSpPr>
        <p:spPr>
          <a:xfrm>
            <a:off x="4505325" y="2903855"/>
            <a:ext cx="3181350" cy="320992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anchor="ctr"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2552" name="矩形 45"/>
          <p:cNvSpPr/>
          <p:nvPr/>
        </p:nvSpPr>
        <p:spPr>
          <a:xfrm>
            <a:off x="8172450" y="1565275"/>
            <a:ext cx="3181350" cy="1219200"/>
          </a:xfrm>
          <a:prstGeom prst="rect">
            <a:avLst/>
          </a:prstGeom>
          <a:solidFill>
            <a:srgbClr val="249F86"/>
          </a:solidFill>
          <a:ln w="12700">
            <a:noFill/>
          </a:ln>
        </p:spPr>
        <p:txBody>
          <a:bodyPr anchor="ctr"/>
          <a:p>
            <a:pPr algn="ctr"/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  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胡方正（</a:t>
            </a:r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75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）</a:t>
            </a:r>
            <a:endParaRPr lang="zh-CN" sz="4000" b="1" dirty="0">
              <a:solidFill>
                <a:srgbClr val="FFFFFF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0493" name="矩形 49"/>
          <p:cNvSpPr/>
          <p:nvPr/>
        </p:nvSpPr>
        <p:spPr>
          <a:xfrm>
            <a:off x="8172450" y="2903855"/>
            <a:ext cx="3181350" cy="320992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anchor="ctr"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7255" y="2985770"/>
            <a:ext cx="306260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调度一个组的工作任务，文档和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编写审核，游戏操作后端开发，保持团队的开发活力，促进团队氛围。但队伍在过程中有较大过失，导致项目并未完成。</a:t>
            </a:r>
            <a:endParaRPr lang="zh-CN" altLang="en-US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65015" y="2903855"/>
            <a:ext cx="306260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负责游戏操作前端开发，收集并应用游戏素材，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文档和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审核。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微软雅黑" panose="020B0503020204020204" pitchFamily="34" charset="-122"/>
              </a:rPr>
              <a:t>但有时存在无法在规定时间内完成任务的现象，有失积极。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291195" y="2943860"/>
            <a:ext cx="306260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负责网络连接，数据库管理和调用以及实现游戏同步。</a:t>
            </a:r>
            <a:endParaRPr lang="zh-CN" altLang="en-US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耗费较大精力但未实现负责的模块任务。</a:t>
            </a:r>
            <a:endParaRPr lang="zh-CN" altLang="en-US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22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>
                                      <p:cBhvr>
                                        <p:cTn id="12" dur="500"/>
                                        <p:tgtEl>
                                          <p:spTgt spid="22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22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>
                                      <p:cBhvr>
                                        <p:cTn id="17" dur="500"/>
                                        <p:tgtEl>
                                          <p:spTgt spid="22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225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>
                                      <p:cBhvr>
                                        <p:cTn id="22" dur="500"/>
                                        <p:tgtEl>
                                          <p:spTgt spid="22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2" grpId="0" bldLvl="0"/>
      <p:bldP spid="22542" grpId="0" bldLvl="0" animBg="1"/>
      <p:bldP spid="22547" grpId="0" bldLvl="0" animBg="1"/>
      <p:bldP spid="22552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19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268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会议记录</a:t>
            </a:r>
            <a:endParaRPr lang="zh-CN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210" y="963930"/>
            <a:ext cx="4271645" cy="550354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120" y="963930"/>
            <a:ext cx="5440680" cy="4308475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 bldLvl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2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3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72" name="文本框 4"/>
          <p:cNvSpPr/>
          <p:nvPr/>
        </p:nvSpPr>
        <p:spPr>
          <a:xfrm>
            <a:off x="247650" y="55563"/>
            <a:ext cx="237871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holy war</a:t>
            </a:r>
            <a:endParaRPr lang="en-US" altLang="zh-CN" sz="4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385" y="1328420"/>
            <a:ext cx="8855075" cy="5069840"/>
          </a:xfrm>
          <a:prstGeom prst="rect">
            <a:avLst/>
          </a:prstGeom>
        </p:spPr>
      </p:pic>
      <p:pic>
        <p:nvPicPr>
          <p:cNvPr id="7" name="图片 6" descr="QQ图片201805192344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195" y="1299845"/>
            <a:ext cx="10403205" cy="5317490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2" grpId="0" bldLvl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602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603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25604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653" name="任意多边形 10"/>
          <p:cNvSpPr/>
          <p:nvPr/>
        </p:nvSpPr>
        <p:spPr>
          <a:xfrm rot="5400000">
            <a:off x="8142288" y="2312988"/>
            <a:ext cx="2339975" cy="446087"/>
          </a:xfrm>
          <a:custGeom>
            <a:avLst/>
            <a:gdLst>
              <a:gd name="txL" fmla="*/ 0 w 2409826"/>
              <a:gd name="txT" fmla="*/ 0 h 396002"/>
              <a:gd name="txR" fmla="*/ 2409826 w 2409826"/>
              <a:gd name="txB" fmla="*/ 396002 h 396002"/>
            </a:gdLst>
            <a:ahLst/>
            <a:cxnLst>
              <a:cxn ang="0">
                <a:pos x="0" y="446088"/>
              </a:cxn>
              <a:cxn ang="0">
                <a:pos x="0" y="1"/>
              </a:cxn>
              <a:cxn ang="0">
                <a:pos x="1" y="1"/>
              </a:cxn>
              <a:cxn ang="0">
                <a:pos x="1" y="0"/>
              </a:cxn>
              <a:cxn ang="0">
                <a:pos x="2339975" y="0"/>
              </a:cxn>
              <a:cxn ang="0">
                <a:pos x="2339975" y="1"/>
              </a:cxn>
              <a:cxn ang="0">
                <a:pos x="2339975" y="1"/>
              </a:cxn>
              <a:cxn ang="0">
                <a:pos x="2339975" y="446088"/>
              </a:cxn>
              <a:cxn ang="0">
                <a:pos x="2219739" y="446088"/>
              </a:cxn>
              <a:cxn ang="0">
                <a:pos x="2219739" y="139487"/>
              </a:cxn>
              <a:cxn ang="0">
                <a:pos x="120236" y="139487"/>
              </a:cxn>
              <a:cxn ang="0">
                <a:pos x="120236" y="446088"/>
              </a:cxn>
            </a:cxnLst>
            <a:rect l="txL" t="txT" r="txR" b="txB"/>
            <a:pathLst>
              <a:path w="2409826" h="396002">
                <a:moveTo>
                  <a:pt x="0" y="396002"/>
                </a:moveTo>
                <a:lnTo>
                  <a:pt x="0" y="1"/>
                </a:lnTo>
                <a:lnTo>
                  <a:pt x="1" y="1"/>
                </a:lnTo>
                <a:lnTo>
                  <a:pt x="1" y="0"/>
                </a:lnTo>
                <a:lnTo>
                  <a:pt x="2409826" y="0"/>
                </a:lnTo>
                <a:lnTo>
                  <a:pt x="2409826" y="1"/>
                </a:lnTo>
                <a:lnTo>
                  <a:pt x="2409826" y="1"/>
                </a:lnTo>
                <a:lnTo>
                  <a:pt x="2409826" y="396002"/>
                </a:lnTo>
                <a:lnTo>
                  <a:pt x="2286001" y="396002"/>
                </a:lnTo>
                <a:lnTo>
                  <a:pt x="2286001" y="123826"/>
                </a:lnTo>
                <a:lnTo>
                  <a:pt x="123825" y="123826"/>
                </a:lnTo>
                <a:lnTo>
                  <a:pt x="123825" y="396002"/>
                </a:lnTo>
                <a:lnTo>
                  <a:pt x="0" y="396002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12700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7654" name="任意多边形 11"/>
          <p:cNvSpPr/>
          <p:nvPr/>
        </p:nvSpPr>
        <p:spPr>
          <a:xfrm rot="-5400000" flipH="1">
            <a:off x="1706563" y="2312988"/>
            <a:ext cx="2339975" cy="446087"/>
          </a:xfrm>
          <a:custGeom>
            <a:avLst/>
            <a:gdLst>
              <a:gd name="txL" fmla="*/ 0 w 2409826"/>
              <a:gd name="txT" fmla="*/ 0 h 396002"/>
              <a:gd name="txR" fmla="*/ 2409826 w 2409826"/>
              <a:gd name="txB" fmla="*/ 396002 h 396002"/>
            </a:gdLst>
            <a:ahLst/>
            <a:cxnLst>
              <a:cxn ang="0">
                <a:pos x="0" y="446088"/>
              </a:cxn>
              <a:cxn ang="0">
                <a:pos x="0" y="1"/>
              </a:cxn>
              <a:cxn ang="0">
                <a:pos x="1" y="1"/>
              </a:cxn>
              <a:cxn ang="0">
                <a:pos x="1" y="0"/>
              </a:cxn>
              <a:cxn ang="0">
                <a:pos x="2339975" y="0"/>
              </a:cxn>
              <a:cxn ang="0">
                <a:pos x="2339975" y="1"/>
              </a:cxn>
              <a:cxn ang="0">
                <a:pos x="2339975" y="1"/>
              </a:cxn>
              <a:cxn ang="0">
                <a:pos x="2339975" y="446088"/>
              </a:cxn>
              <a:cxn ang="0">
                <a:pos x="2219739" y="446088"/>
              </a:cxn>
              <a:cxn ang="0">
                <a:pos x="2219739" y="139487"/>
              </a:cxn>
              <a:cxn ang="0">
                <a:pos x="120236" y="139487"/>
              </a:cxn>
              <a:cxn ang="0">
                <a:pos x="120236" y="446088"/>
              </a:cxn>
            </a:cxnLst>
            <a:rect l="txL" t="txT" r="txR" b="txB"/>
            <a:pathLst>
              <a:path w="2409826" h="396002">
                <a:moveTo>
                  <a:pt x="0" y="396002"/>
                </a:moveTo>
                <a:lnTo>
                  <a:pt x="0" y="1"/>
                </a:lnTo>
                <a:lnTo>
                  <a:pt x="1" y="1"/>
                </a:lnTo>
                <a:lnTo>
                  <a:pt x="1" y="0"/>
                </a:lnTo>
                <a:lnTo>
                  <a:pt x="2409826" y="0"/>
                </a:lnTo>
                <a:lnTo>
                  <a:pt x="2409826" y="1"/>
                </a:lnTo>
                <a:lnTo>
                  <a:pt x="2409826" y="1"/>
                </a:lnTo>
                <a:lnTo>
                  <a:pt x="2409826" y="396002"/>
                </a:lnTo>
                <a:lnTo>
                  <a:pt x="2286001" y="396002"/>
                </a:lnTo>
                <a:lnTo>
                  <a:pt x="2286001" y="123826"/>
                </a:lnTo>
                <a:lnTo>
                  <a:pt x="123825" y="123826"/>
                </a:lnTo>
                <a:lnTo>
                  <a:pt x="123825" y="396002"/>
                </a:lnTo>
                <a:lnTo>
                  <a:pt x="0" y="396002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12700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5611" name="文本框 6"/>
          <p:cNvSpPr/>
          <p:nvPr/>
        </p:nvSpPr>
        <p:spPr>
          <a:xfrm>
            <a:off x="3600450" y="1605280"/>
            <a:ext cx="5224780" cy="186118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1500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THANKS</a:t>
            </a:r>
            <a:endParaRPr lang="zh-CN" altLang="en-US" sz="11500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</p:spTree>
  </p:cSld>
  <p:clrMapOvr>
    <a:masterClrMapping/>
  </p:clrMapOvr>
  <p:transition spd="slow" advClick="0" advTm="10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518 2.59259E-6 L -2.5E-6 2.59259E-6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276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66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674 2.59259E-6 L 5E-6 2.59259E-6 " pathEditMode="relative" rAng="0" ptsTypes="AA">
                                      <p:cBhvr>
                                        <p:cTn id="12" dur="1250" fill="hold"/>
                                        <p:tgtEl>
                                          <p:spTgt spid="276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22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85" y="1223010"/>
            <a:ext cx="11664950" cy="477393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1236345"/>
            <a:ext cx="11603355" cy="508889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10" y="1275080"/>
            <a:ext cx="11726545" cy="497332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1251585"/>
            <a:ext cx="11696065" cy="509651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25" y="1209675"/>
            <a:ext cx="11715115" cy="515239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1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1150620"/>
            <a:ext cx="11696700" cy="5094605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3993</Words>
  <Application>WPS 演示</Application>
  <PresentationFormat>自定义</PresentationFormat>
  <Paragraphs>263</Paragraphs>
  <Slides>30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30</vt:i4>
      </vt:variant>
    </vt:vector>
  </HeadingPairs>
  <TitlesOfParts>
    <vt:vector size="46" baseType="lpstr">
      <vt:lpstr>Arial</vt:lpstr>
      <vt:lpstr>宋体</vt:lpstr>
      <vt:lpstr>Wingdings</vt:lpstr>
      <vt:lpstr>Calibri Light</vt:lpstr>
      <vt:lpstr>Calibri</vt:lpstr>
      <vt:lpstr>微软雅黑</vt:lpstr>
      <vt:lpstr>黑体</vt:lpstr>
      <vt:lpstr>Impact</vt:lpstr>
      <vt:lpstr>Arial Unicode MS</vt:lpstr>
      <vt:lpstr>Times New Roman</vt:lpstr>
      <vt:lpstr>华文楷体</vt:lpstr>
      <vt:lpstr>PingFang SC</vt:lpstr>
      <vt:lpstr>Segoe Print</vt:lpstr>
      <vt:lpstr>等线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zhuo yuan</dc:creator>
  <cp:lastModifiedBy>Samsara°</cp:lastModifiedBy>
  <cp:revision>46</cp:revision>
  <dcterms:created xsi:type="dcterms:W3CDTF">2014-06-17T15:52:00Z</dcterms:created>
  <dcterms:modified xsi:type="dcterms:W3CDTF">2018-06-27T07:17:29Z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